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7"/>
  </p:notesMasterIdLst>
  <p:handoutMasterIdLst>
    <p:handoutMasterId r:id="rId7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3" r:id="rId47"/>
    <p:sldId id="304" r:id="rId48"/>
    <p:sldId id="302"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Lst>
  <p:sldSz cx="18288000" cy="10287000"/>
  <p:notesSz cx="6858000" cy="9144000"/>
  <p:embeddedFontLst>
    <p:embeddedFont>
      <p:font typeface="Arial Bold" panose="020B0704020202020204" pitchFamily="34" charset="0"/>
      <p:regular r:id="rId79"/>
      <p:bold r:id="rId80"/>
    </p:embeddedFont>
    <p:embeddedFont>
      <p:font typeface="Arial Italics" panose="020B0604020202020204" charset="0"/>
      <p:regular r:id="rId81"/>
    </p:embeddedFont>
    <p:embeddedFont>
      <p:font typeface="Canva Sans" panose="020B0604020202020204" charset="0"/>
      <p:regular r:id="rId82"/>
    </p:embeddedFont>
    <p:embeddedFont>
      <p:font typeface="Canva Sans Bold" panose="020B0604020202020204" charset="0"/>
      <p:regular r:id="rId83"/>
    </p:embeddedFont>
    <p:embeddedFont>
      <p:font typeface="Carelia" panose="020B0604020202020204" charset="0"/>
      <p:regular r:id="rId84"/>
    </p:embeddedFont>
    <p:embeddedFont>
      <p:font typeface="DejaVu Serif Bold" panose="020B0604020202020204" charset="0"/>
      <p:regular r:id="rId85"/>
    </p:embeddedFont>
    <p:embeddedFont>
      <p:font typeface="DM Sans" pitchFamily="2" charset="0"/>
      <p:regular r:id="rId86"/>
    </p:embeddedFont>
    <p:embeddedFont>
      <p:font typeface="Noto Sans Bold" panose="020B0802040504020204" pitchFamily="34" charset="0"/>
      <p:regular r:id="rId87"/>
      <p:bold r:id="rId88"/>
    </p:embeddedFont>
    <p:embeddedFont>
      <p:font typeface="Noto Serif Display" panose="020B0604020202020204"/>
      <p:regular r:id="rId89"/>
    </p:embeddedFont>
    <p:embeddedFont>
      <p:font typeface="Noto Serif Display Bold" panose="020B0604020202020204"/>
      <p:regular r:id="rId90"/>
    </p:embeddedFont>
    <p:embeddedFont>
      <p:font typeface="Open Sauce" panose="020B0604020202020204" charset="0"/>
      <p:regular r:id="rId91"/>
    </p:embeddedFont>
    <p:embeddedFont>
      <p:font typeface="Open Sauce Bold" panose="020B0604020202020204" charset="0"/>
      <p:regular r:id="rId92"/>
    </p:embeddedFont>
    <p:embeddedFont>
      <p:font typeface="Oswald" pitchFamily="2" charset="0"/>
      <p:regular r:id="rId93"/>
      <p:bold r:id="rId94"/>
    </p:embeddedFont>
    <p:embeddedFont>
      <p:font typeface="Oswald Bold" pitchFamily="2" charset="0"/>
      <p:regular r:id="rId95"/>
      <p:bold r:id="rId96"/>
    </p:embeddedFont>
    <p:embeddedFont>
      <p:font typeface="Playfair Display" panose="00000500000000000000" pitchFamily="2" charset="0"/>
      <p:regular r:id="rId97"/>
    </p:embeddedFont>
    <p:embeddedFont>
      <p:font typeface="Public Sans" panose="020B0604020202020204" charset="0"/>
      <p:regular r:id="rId98"/>
    </p:embeddedFont>
    <p:embeddedFont>
      <p:font typeface="Public Sans Bold" panose="020B0604020202020204" charset="0"/>
      <p:regular r:id="rId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4CB019-6022-4F54-ACC3-AF054BC7A642}" v="4" dt="2024-06-05T06:47:50.3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thanh quoc" userId="1205ccb12aa9934c" providerId="LiveId" clId="{4E4CB019-6022-4F54-ACC3-AF054BC7A642}"/>
    <pc:docChg chg="modSld sldOrd">
      <pc:chgData name="Le thanh quoc" userId="1205ccb12aa9934c" providerId="LiveId" clId="{4E4CB019-6022-4F54-ACC3-AF054BC7A642}" dt="2024-06-05T12:24:36.028" v="31" actId="14100"/>
      <pc:docMkLst>
        <pc:docMk/>
      </pc:docMkLst>
      <pc:sldChg chg="modNotesTx">
        <pc:chgData name="Le thanh quoc" userId="1205ccb12aa9934c" providerId="LiveId" clId="{4E4CB019-6022-4F54-ACC3-AF054BC7A642}" dt="2024-06-05T06:36:15.630" v="7"/>
        <pc:sldMkLst>
          <pc:docMk/>
          <pc:sldMk cId="0" sldId="301"/>
        </pc:sldMkLst>
      </pc:sldChg>
      <pc:sldChg chg="modSp mod ord">
        <pc:chgData name="Le thanh quoc" userId="1205ccb12aa9934c" providerId="LiveId" clId="{4E4CB019-6022-4F54-ACC3-AF054BC7A642}" dt="2024-06-05T06:37:17.001" v="11"/>
        <pc:sldMkLst>
          <pc:docMk/>
          <pc:sldMk cId="0" sldId="302"/>
        </pc:sldMkLst>
        <pc:spChg chg="mod">
          <ac:chgData name="Le thanh quoc" userId="1205ccb12aa9934c" providerId="LiveId" clId="{4E4CB019-6022-4F54-ACC3-AF054BC7A642}" dt="2024-06-05T06:28:36.474" v="3" actId="14100"/>
          <ac:spMkLst>
            <pc:docMk/>
            <pc:sldMk cId="0" sldId="302"/>
            <ac:spMk id="3" creationId="{00000000-0000-0000-0000-000000000000}"/>
          </ac:spMkLst>
        </pc:spChg>
      </pc:sldChg>
      <pc:sldChg chg="ord">
        <pc:chgData name="Le thanh quoc" userId="1205ccb12aa9934c" providerId="LiveId" clId="{4E4CB019-6022-4F54-ACC3-AF054BC7A642}" dt="2024-06-05T06:37:05.091" v="9"/>
        <pc:sldMkLst>
          <pc:docMk/>
          <pc:sldMk cId="0" sldId="304"/>
        </pc:sldMkLst>
      </pc:sldChg>
      <pc:sldChg chg="ord modNotesTx">
        <pc:chgData name="Le thanh quoc" userId="1205ccb12aa9934c" providerId="LiveId" clId="{4E4CB019-6022-4F54-ACC3-AF054BC7A642}" dt="2024-06-05T06:30:43.413" v="6"/>
        <pc:sldMkLst>
          <pc:docMk/>
          <pc:sldMk cId="0" sldId="305"/>
        </pc:sldMkLst>
      </pc:sldChg>
      <pc:sldChg chg="modSp mod">
        <pc:chgData name="Le thanh quoc" userId="1205ccb12aa9934c" providerId="LiveId" clId="{4E4CB019-6022-4F54-ACC3-AF054BC7A642}" dt="2024-06-05T06:47:27.283" v="20" actId="1076"/>
        <pc:sldMkLst>
          <pc:docMk/>
          <pc:sldMk cId="0" sldId="307"/>
        </pc:sldMkLst>
        <pc:spChg chg="mod">
          <ac:chgData name="Le thanh quoc" userId="1205ccb12aa9934c" providerId="LiveId" clId="{4E4CB019-6022-4F54-ACC3-AF054BC7A642}" dt="2024-06-05T06:47:07.835" v="18" actId="1076"/>
          <ac:spMkLst>
            <pc:docMk/>
            <pc:sldMk cId="0" sldId="307"/>
            <ac:spMk id="2" creationId="{00000000-0000-0000-0000-000000000000}"/>
          </ac:spMkLst>
        </pc:spChg>
        <pc:spChg chg="mod">
          <ac:chgData name="Le thanh quoc" userId="1205ccb12aa9934c" providerId="LiveId" clId="{4E4CB019-6022-4F54-ACC3-AF054BC7A642}" dt="2024-06-05T06:46:54.518" v="16" actId="1076"/>
          <ac:spMkLst>
            <pc:docMk/>
            <pc:sldMk cId="0" sldId="307"/>
            <ac:spMk id="4" creationId="{00000000-0000-0000-0000-000000000000}"/>
          </ac:spMkLst>
        </pc:spChg>
        <pc:spChg chg="mod">
          <ac:chgData name="Le thanh quoc" userId="1205ccb12aa9934c" providerId="LiveId" clId="{4E4CB019-6022-4F54-ACC3-AF054BC7A642}" dt="2024-06-05T06:47:27.283" v="20" actId="1076"/>
          <ac:spMkLst>
            <pc:docMk/>
            <pc:sldMk cId="0" sldId="307"/>
            <ac:spMk id="5" creationId="{00000000-0000-0000-0000-000000000000}"/>
          </ac:spMkLst>
        </pc:spChg>
        <pc:spChg chg="mod">
          <ac:chgData name="Le thanh quoc" userId="1205ccb12aa9934c" providerId="LiveId" clId="{4E4CB019-6022-4F54-ACC3-AF054BC7A642}" dt="2024-06-05T06:47:15.070" v="19" actId="1076"/>
          <ac:spMkLst>
            <pc:docMk/>
            <pc:sldMk cId="0" sldId="307"/>
            <ac:spMk id="6" creationId="{00000000-0000-0000-0000-000000000000}"/>
          </ac:spMkLst>
        </pc:spChg>
      </pc:sldChg>
      <pc:sldChg chg="modSp mod">
        <pc:chgData name="Le thanh quoc" userId="1205ccb12aa9934c" providerId="LiveId" clId="{4E4CB019-6022-4F54-ACC3-AF054BC7A642}" dt="2024-06-05T12:24:36.028" v="31" actId="14100"/>
        <pc:sldMkLst>
          <pc:docMk/>
          <pc:sldMk cId="0" sldId="309"/>
        </pc:sldMkLst>
        <pc:spChg chg="mod">
          <ac:chgData name="Le thanh quoc" userId="1205ccb12aa9934c" providerId="LiveId" clId="{4E4CB019-6022-4F54-ACC3-AF054BC7A642}" dt="2024-06-05T12:24:36.028" v="31" actId="14100"/>
          <ac:spMkLst>
            <pc:docMk/>
            <pc:sldMk cId="0" sldId="309"/>
            <ac:spMk id="5" creationId="{00000000-0000-0000-0000-000000000000}"/>
          </ac:spMkLst>
        </pc:spChg>
      </pc:sldChg>
      <pc:sldChg chg="addSp modSp">
        <pc:chgData name="Le thanh quoc" userId="1205ccb12aa9934c" providerId="LiveId" clId="{4E4CB019-6022-4F54-ACC3-AF054BC7A642}" dt="2024-06-04T15:15:01.231" v="0"/>
        <pc:sldMkLst>
          <pc:docMk/>
          <pc:sldMk cId="0" sldId="313"/>
        </pc:sldMkLst>
        <pc:picChg chg="add mod">
          <ac:chgData name="Le thanh quoc" userId="1205ccb12aa9934c" providerId="LiveId" clId="{4E4CB019-6022-4F54-ACC3-AF054BC7A642}" dt="2024-06-04T15:15:01.231" v="0"/>
          <ac:picMkLst>
            <pc:docMk/>
            <pc:sldMk cId="0" sldId="313"/>
            <ac:picMk id="8" creationId="{3821287D-2F7B-798E-A999-3099B201E149}"/>
          </ac:picMkLst>
        </pc:picChg>
      </pc:sldChg>
      <pc:sldChg chg="addSp modSp">
        <pc:chgData name="Le thanh quoc" userId="1205ccb12aa9934c" providerId="LiveId" clId="{4E4CB019-6022-4F54-ACC3-AF054BC7A642}" dt="2024-06-04T15:15:01.231" v="0"/>
        <pc:sldMkLst>
          <pc:docMk/>
          <pc:sldMk cId="0" sldId="314"/>
        </pc:sldMkLst>
        <pc:picChg chg="add mod">
          <ac:chgData name="Le thanh quoc" userId="1205ccb12aa9934c" providerId="LiveId" clId="{4E4CB019-6022-4F54-ACC3-AF054BC7A642}" dt="2024-06-04T15:15:01.231" v="0"/>
          <ac:picMkLst>
            <pc:docMk/>
            <pc:sldMk cId="0" sldId="314"/>
            <ac:picMk id="19" creationId="{6F2C34E4-16DF-4B9F-DF46-DB24CDD7EF57}"/>
          </ac:picMkLst>
        </pc:picChg>
      </pc:sldChg>
      <pc:sldChg chg="addSp modSp">
        <pc:chgData name="Le thanh quoc" userId="1205ccb12aa9934c" providerId="LiveId" clId="{4E4CB019-6022-4F54-ACC3-AF054BC7A642}" dt="2024-06-04T15:15:01.231" v="0"/>
        <pc:sldMkLst>
          <pc:docMk/>
          <pc:sldMk cId="0" sldId="315"/>
        </pc:sldMkLst>
        <pc:picChg chg="add mod">
          <ac:chgData name="Le thanh quoc" userId="1205ccb12aa9934c" providerId="LiveId" clId="{4E4CB019-6022-4F54-ACC3-AF054BC7A642}" dt="2024-06-04T15:15:01.231" v="0"/>
          <ac:picMkLst>
            <pc:docMk/>
            <pc:sldMk cId="0" sldId="315"/>
            <ac:picMk id="7" creationId="{E4B1880C-B80C-FEB5-6453-9665272D609C}"/>
          </ac:picMkLst>
        </pc:picChg>
      </pc:sldChg>
      <pc:sldChg chg="addSp modSp">
        <pc:chgData name="Le thanh quoc" userId="1205ccb12aa9934c" providerId="LiveId" clId="{4E4CB019-6022-4F54-ACC3-AF054BC7A642}" dt="2024-06-04T15:15:01.231" v="0"/>
        <pc:sldMkLst>
          <pc:docMk/>
          <pc:sldMk cId="0" sldId="316"/>
        </pc:sldMkLst>
        <pc:picChg chg="add mod">
          <ac:chgData name="Le thanh quoc" userId="1205ccb12aa9934c" providerId="LiveId" clId="{4E4CB019-6022-4F54-ACC3-AF054BC7A642}" dt="2024-06-04T15:15:01.231" v="0"/>
          <ac:picMkLst>
            <pc:docMk/>
            <pc:sldMk cId="0" sldId="316"/>
            <ac:picMk id="7" creationId="{0EAE3060-EEA1-9BA4-41DB-11F7254422BC}"/>
          </ac:picMkLst>
        </pc:picChg>
      </pc:sldChg>
      <pc:sldChg chg="addSp modSp">
        <pc:chgData name="Le thanh quoc" userId="1205ccb12aa9934c" providerId="LiveId" clId="{4E4CB019-6022-4F54-ACC3-AF054BC7A642}" dt="2024-06-04T15:15:01.231" v="0"/>
        <pc:sldMkLst>
          <pc:docMk/>
          <pc:sldMk cId="0" sldId="317"/>
        </pc:sldMkLst>
        <pc:picChg chg="add mod">
          <ac:chgData name="Le thanh quoc" userId="1205ccb12aa9934c" providerId="LiveId" clId="{4E4CB019-6022-4F54-ACC3-AF054BC7A642}" dt="2024-06-04T15:15:01.231" v="0"/>
          <ac:picMkLst>
            <pc:docMk/>
            <pc:sldMk cId="0" sldId="317"/>
            <ac:picMk id="7" creationId="{88190383-6B33-818E-ED88-8EE31627A09C}"/>
          </ac:picMkLst>
        </pc:picChg>
      </pc:sldChg>
      <pc:sldChg chg="modSp mod">
        <pc:chgData name="Le thanh quoc" userId="1205ccb12aa9934c" providerId="LiveId" clId="{4E4CB019-6022-4F54-ACC3-AF054BC7A642}" dt="2024-06-05T07:36:30.737" v="22" actId="255"/>
        <pc:sldMkLst>
          <pc:docMk/>
          <pc:sldMk cId="0" sldId="326"/>
        </pc:sldMkLst>
        <pc:spChg chg="mod">
          <ac:chgData name="Le thanh quoc" userId="1205ccb12aa9934c" providerId="LiveId" clId="{4E4CB019-6022-4F54-ACC3-AF054BC7A642}" dt="2024-06-05T07:36:30.737" v="22" actId="255"/>
          <ac:spMkLst>
            <pc:docMk/>
            <pc:sldMk cId="0" sldId="326"/>
            <ac:spMk id="7" creationId="{00000000-0000-0000-0000-000000000000}"/>
          </ac:spMkLst>
        </pc:spChg>
      </pc:sldChg>
      <pc:sldChg chg="modSp mod">
        <pc:chgData name="Le thanh quoc" userId="1205ccb12aa9934c" providerId="LiveId" clId="{4E4CB019-6022-4F54-ACC3-AF054BC7A642}" dt="2024-06-05T07:37:00.133" v="28" actId="20577"/>
        <pc:sldMkLst>
          <pc:docMk/>
          <pc:sldMk cId="0" sldId="327"/>
        </pc:sldMkLst>
        <pc:spChg chg="mod">
          <ac:chgData name="Le thanh quoc" userId="1205ccb12aa9934c" providerId="LiveId" clId="{4E4CB019-6022-4F54-ACC3-AF054BC7A642}" dt="2024-06-05T07:37:00.133" v="28" actId="20577"/>
          <ac:spMkLst>
            <pc:docMk/>
            <pc:sldMk cId="0" sldId="327"/>
            <ac:spMk id="3" creationId="{00000000-0000-0000-0000-000000000000}"/>
          </ac:spMkLst>
        </pc:spChg>
      </pc:sldChg>
      <pc:sldChg chg="modSp mod">
        <pc:chgData name="Le thanh quoc" userId="1205ccb12aa9934c" providerId="LiveId" clId="{4E4CB019-6022-4F54-ACC3-AF054BC7A642}" dt="2024-06-05T07:37:10.377" v="29" actId="2711"/>
        <pc:sldMkLst>
          <pc:docMk/>
          <pc:sldMk cId="0" sldId="328"/>
        </pc:sldMkLst>
        <pc:spChg chg="mod">
          <ac:chgData name="Le thanh quoc" userId="1205ccb12aa9934c" providerId="LiveId" clId="{4E4CB019-6022-4F54-ACC3-AF054BC7A642}" dt="2024-06-05T07:37:10.377" v="29" actId="2711"/>
          <ac:spMkLst>
            <pc:docMk/>
            <pc:sldMk cId="0" sldId="328"/>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05EEF1-C2AB-1F8A-C9B5-C72354F43A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D8BDB2-FD5A-E069-4C52-B61298276E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F7D657-B6E4-4ACA-915F-40C56AA4DFCE}" type="datetimeFigureOut">
              <a:rPr lang="en-US" smtClean="0"/>
              <a:t>6/5/2024</a:t>
            </a:fld>
            <a:endParaRPr lang="en-US"/>
          </a:p>
        </p:txBody>
      </p:sp>
      <p:sp>
        <p:nvSpPr>
          <p:cNvPr id="4" name="Footer Placeholder 3">
            <a:extLst>
              <a:ext uri="{FF2B5EF4-FFF2-40B4-BE49-F238E27FC236}">
                <a16:creationId xmlns:a16="http://schemas.microsoft.com/office/drawing/2014/main" id="{55980655-C344-601B-9C50-36899CB1AB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B83CC4-F6A4-FFB2-3123-2599C87770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229BEA-90B0-4892-9943-91803AE5C53A}" type="slidenum">
              <a:rPr lang="en-US" smtClean="0"/>
              <a:t>‹#›</a:t>
            </a:fld>
            <a:endParaRPr lang="en-US"/>
          </a:p>
        </p:txBody>
      </p:sp>
    </p:spTree>
    <p:extLst>
      <p:ext uri="{BB962C8B-B14F-4D97-AF65-F5344CB8AC3E}">
        <p14:creationId xmlns:p14="http://schemas.microsoft.com/office/powerpoint/2010/main" val="3914359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DF7BB2-3AF5-4BBC-9D30-6AC9AB920320}" type="datetimeFigureOut">
              <a:rPr lang="en-US" smtClean="0"/>
              <a:t>6/5/2024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45B85-FFA6-477D-B572-05FCDA4C28EA}" type="slidenum">
              <a:rPr lang="en-US" smtClean="0"/>
              <a:t>‹#›</a:t>
            </a:fld>
            <a:endParaRPr lang="en-US"/>
          </a:p>
        </p:txBody>
      </p:sp>
    </p:spTree>
    <p:extLst>
      <p:ext uri="{BB962C8B-B14F-4D97-AF65-F5344CB8AC3E}">
        <p14:creationId xmlns:p14="http://schemas.microsoft.com/office/powerpoint/2010/main" val="11723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Bộ hẹn giờ / Bộ đếm có thể được xung nhịp bởi nguồn đồng bộ bên trong hoặc nguồn đồng hồ không đồng bộ bên ngoài. Nguồn xung nhịp clkT2 theo mặc định bằng với đồng hồ MCU, clkI / O. Khi bit AS2 trong thanh ghi ASSR được ghi thành logic một, nguồn đồng hồ được lấy từ bộ dao động Hẹn giờ / Bộ đếm được kết nối với TOSC1 và TOSC2. Để biết chi tiết về hoạt động không đồng bộ, xem S</a:t>
            </a:r>
            <a:endParaRPr lang="en-US" dirty="0"/>
          </a:p>
        </p:txBody>
      </p:sp>
      <p:sp>
        <p:nvSpPr>
          <p:cNvPr id="4" name="Slide Number Placeholder 3"/>
          <p:cNvSpPr>
            <a:spLocks noGrp="1"/>
          </p:cNvSpPr>
          <p:nvPr>
            <p:ph type="sldNum" sz="quarter" idx="5"/>
          </p:nvPr>
        </p:nvSpPr>
        <p:spPr/>
        <p:txBody>
          <a:bodyPr/>
          <a:lstStyle/>
          <a:p>
            <a:fld id="{00745B85-FFA6-477D-B572-05FCDA4C28EA}" type="slidenum">
              <a:rPr lang="en-US" smtClean="0"/>
              <a:t>45</a:t>
            </a:fld>
            <a:endParaRPr lang="en-US"/>
          </a:p>
        </p:txBody>
      </p:sp>
    </p:spTree>
    <p:extLst>
      <p:ext uri="{BB962C8B-B14F-4D97-AF65-F5344CB8AC3E}">
        <p14:creationId xmlns:p14="http://schemas.microsoft.com/office/powerpoint/2010/main" val="2294509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Bộ đếm thời gian / Bộ đếm có thể được đồng hồ bên trong, thông qua bộ chia tỷ lệ trước hoặc bằng nguồn đồng hồ bên ngoài trên chân T1. Khối logic chọn đồng hồ kiểm soát nguồn và cạnh đồng hồ mà Bộ hẹn giờ / Bộ đếm sử dụng để tăng (hoặc giảm) giá trị của nó. Bộ hẹn giờ / Bộ đếm không hoạt động khi không có nguồn đồng hồ nào được chọn. Đầu ra từ logic chọn đồng hồ được gọi là đồng hồ hẹn giờ (clkT1)</a:t>
            </a:r>
            <a:endParaRPr lang="en-US" dirty="0"/>
          </a:p>
        </p:txBody>
      </p:sp>
      <p:sp>
        <p:nvSpPr>
          <p:cNvPr id="4" name="Slide Number Placeholder 3"/>
          <p:cNvSpPr>
            <a:spLocks noGrp="1"/>
          </p:cNvSpPr>
          <p:nvPr>
            <p:ph type="sldNum" sz="quarter" idx="5"/>
          </p:nvPr>
        </p:nvSpPr>
        <p:spPr/>
        <p:txBody>
          <a:bodyPr/>
          <a:lstStyle/>
          <a:p>
            <a:fld id="{00745B85-FFA6-477D-B572-05FCDA4C28EA}" type="slidenum">
              <a:rPr lang="en-US" smtClean="0"/>
              <a:t>49</a:t>
            </a:fld>
            <a:endParaRPr lang="en-US"/>
          </a:p>
        </p:txBody>
      </p:sp>
    </p:spTree>
    <p:extLst>
      <p:ext uri="{BB962C8B-B14F-4D97-AF65-F5344CB8AC3E}">
        <p14:creationId xmlns:p14="http://schemas.microsoft.com/office/powerpoint/2010/main" val="1738185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745B85-FFA6-477D-B572-05FCDA4C28EA}" type="slidenum">
              <a:rPr lang="en-US" smtClean="0"/>
              <a:t>57</a:t>
            </a:fld>
            <a:endParaRPr lang="en-US"/>
          </a:p>
        </p:txBody>
      </p:sp>
    </p:spTree>
    <p:extLst>
      <p:ext uri="{BB962C8B-B14F-4D97-AF65-F5344CB8AC3E}">
        <p14:creationId xmlns:p14="http://schemas.microsoft.com/office/powerpoint/2010/main" val="2639923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2D911B-8558-414D-949D-B81219806B86}" type="datetime1">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494FF1-5A94-4643-B4F9-C50B51619ED5}" type="datetime1">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8B58E7-0113-43FE-8898-1DF20E9CA58E}" type="datetime1">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FAAE14-C5A1-47F1-A19E-707E85C8F37A}" type="datetime1">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4FD404-FD97-4573-81EA-DEA631400A58}" type="datetime1">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BF9562-B911-468E-B6F7-9FE69B52289B}" type="datetime1">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770B9A-7B80-4229-9511-5209BE2AC5C4}" type="datetime1">
              <a:rPr lang="en-US" smtClean="0"/>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A744BA-2A08-440A-83A4-8A979FBD797B}" type="datetime1">
              <a:rPr lang="en-US" smtClean="0"/>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67562C-4AB1-4C50-A131-DBC50039F117}" type="datetime1">
              <a:rPr lang="en-US" smtClean="0"/>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sz="4000"/>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16B7B5-6600-496E-BEBB-6AFC30053E38}" type="datetime1">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80E620-3A97-428F-8A3C-7C4430FC3181}" type="datetime1">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E6F12-4EF7-486F-B475-46D023182279}" type="datetime1">
              <a:rPr lang="en-US" smtClean="0"/>
              <a:t>6/5/2024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697200" y="95631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svg"/></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3" Type="http://schemas.microsoft.com/office/2007/relationships/media" Target="../media/media5.m4a"/><Relationship Id="rId7" Type="http://schemas.openxmlformats.org/officeDocument/2006/relationships/image" Target="../media/image79.jpe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audio" Target="../media/media5.m4a"/></Relationships>
</file>

<file path=ppt/slides/_rels/slide5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slideLayout" Target="../slideLayouts/slideLayout7.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80.png"/><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svg"/></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94.jpe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95.jpe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4514" y="-5443"/>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rot="7659121">
            <a:off x="13444653" y="6126153"/>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669848" y="3974410"/>
            <a:ext cx="14948304" cy="2268475"/>
          </a:xfrm>
          <a:prstGeom prst="rect">
            <a:avLst/>
          </a:prstGeom>
        </p:spPr>
        <p:txBody>
          <a:bodyPr lIns="0" tIns="0" rIns="0" bIns="0" rtlCol="0" anchor="t">
            <a:spAutoFit/>
          </a:bodyPr>
          <a:lstStyle/>
          <a:p>
            <a:pPr algn="ctr">
              <a:lnSpc>
                <a:spcPts val="9107"/>
              </a:lnSpc>
            </a:pPr>
            <a:r>
              <a:rPr lang="en-US" sz="6599" spc="646">
                <a:solidFill>
                  <a:srgbClr val="231F20"/>
                </a:solidFill>
                <a:latin typeface="Oswald Bold"/>
              </a:rPr>
              <a:t>TÌM HIỂU VI ĐIỀU KHIỂN ATMEGA328P  VÀ CÁC VÍ DỤ CƠ BẢN</a:t>
            </a:r>
          </a:p>
        </p:txBody>
      </p:sp>
      <p:sp>
        <p:nvSpPr>
          <p:cNvPr id="6" name="Slide Number Placeholder 5">
            <a:extLst>
              <a:ext uri="{FF2B5EF4-FFF2-40B4-BE49-F238E27FC236}">
                <a16:creationId xmlns:a16="http://schemas.microsoft.com/office/drawing/2014/main" id="{EB3728FE-666E-2EC9-BCB3-3D72D7C95A6E}"/>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2214154"/>
            <a:ext cx="16242893" cy="4083537"/>
          </a:xfrm>
          <a:prstGeom prst="rect">
            <a:avLst/>
          </a:prstGeom>
        </p:spPr>
        <p:txBody>
          <a:bodyPr lIns="0" tIns="0" rIns="0" bIns="0" rtlCol="0" anchor="t">
            <a:spAutoFit/>
          </a:bodyPr>
          <a:lstStyle/>
          <a:p>
            <a:pPr algn="l">
              <a:lnSpc>
                <a:spcPts val="8181"/>
              </a:lnSpc>
            </a:pPr>
            <a:r>
              <a:rPr lang="en-US" sz="5050" spc="25">
                <a:solidFill>
                  <a:srgbClr val="2B2C30"/>
                </a:solidFill>
                <a:latin typeface="Playfair Display"/>
              </a:rPr>
              <a:t>Chứa thông tin về kết quả của phép toán số học được thực hiện gần đây nhất</a:t>
            </a:r>
          </a:p>
          <a:p>
            <a:pPr algn="l">
              <a:lnSpc>
                <a:spcPts val="8181"/>
              </a:lnSpc>
            </a:pPr>
            <a:r>
              <a:rPr lang="en-US" sz="5050" spc="25">
                <a:solidFill>
                  <a:srgbClr val="2B2C30"/>
                </a:solidFill>
                <a:latin typeface="Playfair Display"/>
              </a:rPr>
              <a:t>Có thể được sử dụng để thay đổi luồng chương trình nhằm thực hiện các phép toán có điều kiện</a:t>
            </a:r>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THANH GHI TRẠNG THÁI</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5" name="TextBox 5"/>
          <p:cNvSpPr txBox="1"/>
          <p:nvPr/>
        </p:nvSpPr>
        <p:spPr>
          <a:xfrm>
            <a:off x="994579" y="6595745"/>
            <a:ext cx="16242893" cy="2662555"/>
          </a:xfrm>
          <a:prstGeom prst="rect">
            <a:avLst/>
          </a:prstGeom>
        </p:spPr>
        <p:txBody>
          <a:bodyPr lIns="0" tIns="0" rIns="0" bIns="0" rtlCol="0" anchor="t">
            <a:spAutoFit/>
          </a:bodyPr>
          <a:lstStyle/>
          <a:p>
            <a:pPr algn="l">
              <a:lnSpc>
                <a:spcPts val="7069"/>
              </a:lnSpc>
            </a:pPr>
            <a:r>
              <a:rPr lang="en-US" sz="5049">
                <a:solidFill>
                  <a:srgbClr val="2B2C30"/>
                </a:solidFill>
                <a:latin typeface="Noto Serif Display"/>
              </a:rPr>
              <a:t>Lưu ý</a:t>
            </a:r>
          </a:p>
          <a:p>
            <a:pPr algn="l">
              <a:lnSpc>
                <a:spcPts val="7069"/>
              </a:lnSpc>
            </a:pPr>
            <a:r>
              <a:rPr lang="en-US" sz="5049">
                <a:solidFill>
                  <a:srgbClr val="2B2C30"/>
                </a:solidFill>
                <a:latin typeface="Noto Serif Display"/>
              </a:rPr>
              <a:t>Thanh ghi trạng thái sẽ được cập nhật ngay sau khi thực hiện các phép toán</a:t>
            </a:r>
          </a:p>
        </p:txBody>
      </p:sp>
      <p:sp>
        <p:nvSpPr>
          <p:cNvPr id="6" name="Slide Number Placeholder 5">
            <a:extLst>
              <a:ext uri="{FF2B5EF4-FFF2-40B4-BE49-F238E27FC236}">
                <a16:creationId xmlns:a16="http://schemas.microsoft.com/office/drawing/2014/main" id="{6DD8DEF9-F8C1-A8ED-1226-B87FF6FA6BDA}"/>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28700" y="2271549"/>
            <a:ext cx="16230600" cy="2100430"/>
          </a:xfrm>
          <a:custGeom>
            <a:avLst/>
            <a:gdLst/>
            <a:ahLst/>
            <a:cxnLst/>
            <a:rect l="l" t="t" r="r" b="b"/>
            <a:pathLst>
              <a:path w="16230600" h="2100430">
                <a:moveTo>
                  <a:pt x="0" y="0"/>
                </a:moveTo>
                <a:lnTo>
                  <a:pt x="16230600" y="0"/>
                </a:lnTo>
                <a:lnTo>
                  <a:pt x="16230600" y="2100430"/>
                </a:lnTo>
                <a:lnTo>
                  <a:pt x="0" y="2100430"/>
                </a:lnTo>
                <a:lnTo>
                  <a:pt x="0" y="0"/>
                </a:lnTo>
                <a:close/>
              </a:path>
            </a:pathLst>
          </a:custGeom>
          <a:blipFill>
            <a:blip r:embed="rId2"/>
            <a:stretch>
              <a:fillRect l="-34554" t="-342810" r="-29350" b="-269618"/>
            </a:stretch>
          </a:blipFill>
        </p:spPr>
        <p:txBody>
          <a:bodyPr/>
          <a:lstStyle/>
          <a:p>
            <a:endParaRPr lang="en-US"/>
          </a:p>
        </p:txBody>
      </p:sp>
      <p:sp>
        <p:nvSpPr>
          <p:cNvPr id="4" name="TextBox 4"/>
          <p:cNvSpPr txBox="1"/>
          <p:nvPr/>
        </p:nvSpPr>
        <p:spPr>
          <a:xfrm>
            <a:off x="1028700" y="876300"/>
            <a:ext cx="16230600" cy="715276"/>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THANH GHI TRẠNG THÁI</a:t>
            </a:r>
          </a:p>
        </p:txBody>
      </p:sp>
      <p:sp>
        <p:nvSpPr>
          <p:cNvPr id="5" name="TextBox 5"/>
          <p:cNvSpPr txBox="1"/>
          <p:nvPr/>
        </p:nvSpPr>
        <p:spPr>
          <a:xfrm>
            <a:off x="1028706" y="4772029"/>
            <a:ext cx="16230594" cy="4986518"/>
          </a:xfrm>
          <a:prstGeom prst="rect">
            <a:avLst/>
          </a:prstGeom>
        </p:spPr>
        <p:txBody>
          <a:bodyPr lIns="0" tIns="0" rIns="0" bIns="0" rtlCol="0" anchor="t">
            <a:spAutoFit/>
          </a:bodyPr>
          <a:lstStyle/>
          <a:p>
            <a:pPr algn="l">
              <a:lnSpc>
                <a:spcPts val="4967"/>
              </a:lnSpc>
            </a:pPr>
            <a:r>
              <a:rPr lang="en-US" sz="3548">
                <a:solidFill>
                  <a:srgbClr val="2B2C30"/>
                </a:solidFill>
                <a:latin typeface="Noto Serif Display"/>
              </a:rPr>
              <a:t>Bit 0 – C (Carry Flag: Cờ nhớ)</a:t>
            </a:r>
          </a:p>
          <a:p>
            <a:pPr algn="l">
              <a:lnSpc>
                <a:spcPts val="4967"/>
              </a:lnSpc>
            </a:pPr>
            <a:r>
              <a:rPr lang="en-US" sz="3548">
                <a:solidFill>
                  <a:srgbClr val="2B2C30"/>
                </a:solidFill>
                <a:latin typeface="Noto Serif Display"/>
              </a:rPr>
              <a:t>Bit 1 – Z (Zero Flag: Cờ 0)</a:t>
            </a:r>
          </a:p>
          <a:p>
            <a:pPr algn="l">
              <a:lnSpc>
                <a:spcPts val="4967"/>
              </a:lnSpc>
            </a:pPr>
            <a:r>
              <a:rPr lang="en-US" sz="3548">
                <a:solidFill>
                  <a:srgbClr val="2B2C30"/>
                </a:solidFill>
                <a:latin typeface="Noto Serif Display"/>
              </a:rPr>
              <a:t>Bit 2 – N (Negative Flag: Cờ âm)</a:t>
            </a:r>
          </a:p>
          <a:p>
            <a:pPr algn="l">
              <a:lnSpc>
                <a:spcPts val="4967"/>
              </a:lnSpc>
            </a:pPr>
            <a:r>
              <a:rPr lang="en-US" sz="3548">
                <a:solidFill>
                  <a:srgbClr val="2B2C30"/>
                </a:solidFill>
                <a:latin typeface="Noto Serif Display"/>
              </a:rPr>
              <a:t>Bit 3 – V (Two’s complement Overflow Flag: Cờ tràn của bù 2)</a:t>
            </a:r>
          </a:p>
          <a:p>
            <a:pPr algn="l">
              <a:lnSpc>
                <a:spcPts val="4967"/>
              </a:lnSpc>
            </a:pPr>
            <a:r>
              <a:rPr lang="en-US" sz="3548">
                <a:solidFill>
                  <a:srgbClr val="2B2C30"/>
                </a:solidFill>
                <a:latin typeface="Noto Serif Display"/>
              </a:rPr>
              <a:t>Bit 4 – S (Sign Bit: Bit dấu)</a:t>
            </a:r>
          </a:p>
          <a:p>
            <a:pPr algn="l">
              <a:lnSpc>
                <a:spcPts val="4967"/>
              </a:lnSpc>
            </a:pPr>
            <a:r>
              <a:rPr lang="en-US" sz="3548">
                <a:solidFill>
                  <a:srgbClr val="2B2C30"/>
                </a:solidFill>
                <a:latin typeface="Noto Serif Display"/>
              </a:rPr>
              <a:t>Bit 5 – H (Half Carry Flag: Cờ nhờ nữa)</a:t>
            </a:r>
          </a:p>
          <a:p>
            <a:pPr algn="l">
              <a:lnSpc>
                <a:spcPts val="4967"/>
              </a:lnSpc>
            </a:pPr>
            <a:r>
              <a:rPr lang="en-US" sz="3548">
                <a:solidFill>
                  <a:srgbClr val="2B2C30"/>
                </a:solidFill>
                <a:latin typeface="Noto Serif Display"/>
              </a:rPr>
              <a:t>Bit 6 – T (Bit Copy Storage)</a:t>
            </a:r>
          </a:p>
          <a:p>
            <a:pPr algn="l">
              <a:lnSpc>
                <a:spcPts val="4967"/>
              </a:lnSpc>
            </a:pPr>
            <a:r>
              <a:rPr lang="en-US" sz="3548">
                <a:solidFill>
                  <a:srgbClr val="2B2C30"/>
                </a:solidFill>
                <a:latin typeface="Noto Serif Display"/>
              </a:rPr>
              <a:t>Bit 7 – I (Global Interrupt Enable)</a:t>
            </a:r>
          </a:p>
        </p:txBody>
      </p:sp>
      <p:sp>
        <p:nvSpPr>
          <p:cNvPr id="6" name="Slide Number Placeholder 5">
            <a:extLst>
              <a:ext uri="{FF2B5EF4-FFF2-40B4-BE49-F238E27FC236}">
                <a16:creationId xmlns:a16="http://schemas.microsoft.com/office/drawing/2014/main" id="{E145DD1C-73CE-0A3F-A8CD-B200865C2BDC}"/>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Freeform 4"/>
          <p:cNvSpPr/>
          <p:nvPr/>
        </p:nvSpPr>
        <p:spPr>
          <a:xfrm>
            <a:off x="1006871" y="5937883"/>
            <a:ext cx="16252429" cy="4125655"/>
          </a:xfrm>
          <a:custGeom>
            <a:avLst/>
            <a:gdLst/>
            <a:ahLst/>
            <a:cxnLst/>
            <a:rect l="l" t="t" r="r" b="b"/>
            <a:pathLst>
              <a:path w="16252429" h="4125655">
                <a:moveTo>
                  <a:pt x="0" y="0"/>
                </a:moveTo>
                <a:lnTo>
                  <a:pt x="16252429" y="0"/>
                </a:lnTo>
                <a:lnTo>
                  <a:pt x="16252429" y="4125655"/>
                </a:lnTo>
                <a:lnTo>
                  <a:pt x="0" y="4125655"/>
                </a:lnTo>
                <a:lnTo>
                  <a:pt x="0" y="0"/>
                </a:lnTo>
                <a:close/>
              </a:path>
            </a:pathLst>
          </a:custGeom>
          <a:blipFill>
            <a:blip r:embed="rId4"/>
            <a:stretch>
              <a:fillRect l="-31532" t="-140479" r="-23922" b="-103991"/>
            </a:stretch>
          </a:blipFill>
        </p:spPr>
        <p:txBody>
          <a:bodyPr/>
          <a:lstStyle/>
          <a:p>
            <a:endParaRPr lang="en-US"/>
          </a:p>
        </p:txBody>
      </p:sp>
      <p:sp>
        <p:nvSpPr>
          <p:cNvPr id="5" name="TextBox 5"/>
          <p:cNvSpPr txBox="1"/>
          <p:nvPr/>
        </p:nvSpPr>
        <p:spPr>
          <a:xfrm>
            <a:off x="1006871" y="876300"/>
            <a:ext cx="16230600" cy="715276"/>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CON TRỎ NGĂN XẾP(STACK POINTER)</a:t>
            </a:r>
          </a:p>
        </p:txBody>
      </p:sp>
      <p:sp>
        <p:nvSpPr>
          <p:cNvPr id="6" name="TextBox 6"/>
          <p:cNvSpPr txBox="1"/>
          <p:nvPr/>
        </p:nvSpPr>
        <p:spPr>
          <a:xfrm>
            <a:off x="1006871" y="1794507"/>
            <a:ext cx="16230600" cy="3981451"/>
          </a:xfrm>
          <a:prstGeom prst="rect">
            <a:avLst/>
          </a:prstGeom>
        </p:spPr>
        <p:txBody>
          <a:bodyPr lIns="0" tIns="0" rIns="0" bIns="0" rtlCol="0" anchor="t">
            <a:spAutoFit/>
          </a:bodyPr>
          <a:lstStyle/>
          <a:p>
            <a:pPr algn="l">
              <a:lnSpc>
                <a:spcPts val="5249"/>
              </a:lnSpc>
            </a:pPr>
            <a:r>
              <a:rPr lang="en-US" sz="3499">
                <a:solidFill>
                  <a:srgbClr val="2B2C30"/>
                </a:solidFill>
                <a:latin typeface="Arial"/>
              </a:rPr>
              <a:t>Sử dụng để lưu trữ dữ liệu tạm thời, biến cục bộ và lưu trữ địa chỉ trả về sau ngắt và các cuộc gọi chương trình con.</a:t>
            </a:r>
          </a:p>
          <a:p>
            <a:pPr algn="l">
              <a:lnSpc>
                <a:spcPts val="5249"/>
              </a:lnSpc>
            </a:pPr>
            <a:r>
              <a:rPr lang="en-US" sz="3499">
                <a:solidFill>
                  <a:srgbClr val="2B2C30"/>
                </a:solidFill>
                <a:latin typeface="Arial"/>
              </a:rPr>
              <a:t>Ngăn xếp luôn nằm trong SRAM</a:t>
            </a:r>
          </a:p>
          <a:p>
            <a:pPr algn="l">
              <a:lnSpc>
                <a:spcPts val="5249"/>
              </a:lnSpc>
            </a:pPr>
            <a:r>
              <a:rPr lang="en-US" sz="3499">
                <a:solidFill>
                  <a:srgbClr val="2B2C30"/>
                </a:solidFill>
                <a:latin typeface="Arial"/>
              </a:rPr>
              <a:t>Thanh ghi con trỏ ngăn xếp (SP-Stack Pointer) là thanh ghi có nội dung là địa chỉ của ô nhớ trên cùng của ngăn xếp.</a:t>
            </a:r>
          </a:p>
          <a:p>
            <a:pPr algn="l">
              <a:lnSpc>
                <a:spcPts val="5249"/>
              </a:lnSpc>
            </a:pPr>
            <a:r>
              <a:rPr lang="en-US" sz="3499">
                <a:solidFill>
                  <a:srgbClr val="2B2C30"/>
                </a:solidFill>
                <a:latin typeface="Arial"/>
              </a:rPr>
              <a:t>Giá trị của SP được tăng giảm một cách tự động.</a:t>
            </a:r>
          </a:p>
        </p:txBody>
      </p:sp>
      <p:sp>
        <p:nvSpPr>
          <p:cNvPr id="7" name="Slide Number Placeholder 6">
            <a:extLst>
              <a:ext uri="{FF2B5EF4-FFF2-40B4-BE49-F238E27FC236}">
                <a16:creationId xmlns:a16="http://schemas.microsoft.com/office/drawing/2014/main" id="{45965D65-CA0F-2E5B-3FA5-1A9C12962A8F}"/>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561733" y="2105045"/>
            <a:ext cx="8097687" cy="3241963"/>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rPr>
              <a:t>KIẾN TRÚC TẬP LỆNH</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Slide Number Placeholder 5">
            <a:extLst>
              <a:ext uri="{FF2B5EF4-FFF2-40B4-BE49-F238E27FC236}">
                <a16:creationId xmlns:a16="http://schemas.microsoft.com/office/drawing/2014/main" id="{6C528112-24D8-4C3E-F58C-E7CC6A11B7F3}"/>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1021156"/>
            <a:ext cx="16230600"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KIẾN TRÚC TẬP LỆNH</a:t>
            </a:r>
          </a:p>
        </p:txBody>
      </p:sp>
      <p:sp>
        <p:nvSpPr>
          <p:cNvPr id="3" name="AutoShape 3"/>
          <p:cNvSpPr/>
          <p:nvPr/>
        </p:nvSpPr>
        <p:spPr>
          <a:xfrm flipV="1">
            <a:off x="-7086597" y="1905617"/>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TextBox 4"/>
          <p:cNvSpPr txBox="1"/>
          <p:nvPr/>
        </p:nvSpPr>
        <p:spPr>
          <a:xfrm>
            <a:off x="1028700" y="5647054"/>
            <a:ext cx="3086100" cy="3344546"/>
          </a:xfrm>
          <a:prstGeom prst="rect">
            <a:avLst/>
          </a:prstGeom>
        </p:spPr>
        <p:txBody>
          <a:bodyPr lIns="0" tIns="0" rIns="0" bIns="0" rtlCol="0" anchor="t">
            <a:spAutoFit/>
          </a:bodyPr>
          <a:lstStyle/>
          <a:p>
            <a:pPr algn="l">
              <a:lnSpc>
                <a:spcPts val="6559"/>
              </a:lnSpc>
            </a:pPr>
            <a:r>
              <a:rPr lang="en-US" sz="4099">
                <a:solidFill>
                  <a:srgbClr val="2B2C30"/>
                </a:solidFill>
                <a:latin typeface="Arial"/>
              </a:rPr>
              <a:t>ADC, ADD, AND, NOP, CP, EOR, OR, MOV</a:t>
            </a:r>
          </a:p>
        </p:txBody>
      </p:sp>
      <p:sp>
        <p:nvSpPr>
          <p:cNvPr id="5" name="TextBox 5"/>
          <p:cNvSpPr txBox="1"/>
          <p:nvPr/>
        </p:nvSpPr>
        <p:spPr>
          <a:xfrm>
            <a:off x="1066800" y="3246754"/>
            <a:ext cx="2785647" cy="1685925"/>
          </a:xfrm>
          <a:prstGeom prst="rect">
            <a:avLst/>
          </a:prstGeom>
        </p:spPr>
        <p:txBody>
          <a:bodyPr lIns="0" tIns="0" rIns="0" bIns="0" rtlCol="0" anchor="t">
            <a:spAutoFit/>
          </a:bodyPr>
          <a:lstStyle/>
          <a:p>
            <a:pPr algn="l">
              <a:lnSpc>
                <a:spcPts val="6239"/>
              </a:lnSpc>
            </a:pPr>
            <a:r>
              <a:rPr lang="en-US" sz="5199">
                <a:solidFill>
                  <a:srgbClr val="2B2C30"/>
                </a:solidFill>
                <a:latin typeface="Arial Italics"/>
              </a:rPr>
              <a:t>Các lệnh ALU </a:t>
            </a:r>
          </a:p>
        </p:txBody>
      </p:sp>
      <p:sp>
        <p:nvSpPr>
          <p:cNvPr id="6" name="TextBox 6"/>
          <p:cNvSpPr txBox="1"/>
          <p:nvPr/>
        </p:nvSpPr>
        <p:spPr>
          <a:xfrm>
            <a:off x="4834353" y="5913754"/>
            <a:ext cx="3086100" cy="1687196"/>
          </a:xfrm>
          <a:prstGeom prst="rect">
            <a:avLst/>
          </a:prstGeom>
        </p:spPr>
        <p:txBody>
          <a:bodyPr lIns="0" tIns="0" rIns="0" bIns="0" rtlCol="0" anchor="t">
            <a:spAutoFit/>
          </a:bodyPr>
          <a:lstStyle/>
          <a:p>
            <a:pPr algn="l">
              <a:lnSpc>
                <a:spcPts val="6559"/>
              </a:lnSpc>
            </a:pPr>
            <a:r>
              <a:rPr lang="en-US" sz="4099">
                <a:solidFill>
                  <a:srgbClr val="2B2C30"/>
                </a:solidFill>
                <a:latin typeface="Arial"/>
              </a:rPr>
              <a:t>CPI, ORI, ANDI, LDI</a:t>
            </a:r>
          </a:p>
        </p:txBody>
      </p:sp>
      <p:sp>
        <p:nvSpPr>
          <p:cNvPr id="7" name="TextBox 7"/>
          <p:cNvSpPr txBox="1"/>
          <p:nvPr/>
        </p:nvSpPr>
        <p:spPr>
          <a:xfrm>
            <a:off x="4834353" y="3246754"/>
            <a:ext cx="2785647" cy="2476500"/>
          </a:xfrm>
          <a:prstGeom prst="rect">
            <a:avLst/>
          </a:prstGeom>
        </p:spPr>
        <p:txBody>
          <a:bodyPr lIns="0" tIns="0" rIns="0" bIns="0" rtlCol="0" anchor="t">
            <a:spAutoFit/>
          </a:bodyPr>
          <a:lstStyle/>
          <a:p>
            <a:pPr algn="l">
              <a:lnSpc>
                <a:spcPts val="6239"/>
              </a:lnSpc>
            </a:pPr>
            <a:r>
              <a:rPr lang="en-US" sz="5199">
                <a:solidFill>
                  <a:srgbClr val="2B2C30"/>
                </a:solidFill>
                <a:latin typeface="Arial Italics"/>
              </a:rPr>
              <a:t>Các lệnh ngay lập tức</a:t>
            </a:r>
          </a:p>
        </p:txBody>
      </p:sp>
      <p:sp>
        <p:nvSpPr>
          <p:cNvPr id="8" name="TextBox 8"/>
          <p:cNvSpPr txBox="1"/>
          <p:nvPr/>
        </p:nvSpPr>
        <p:spPr>
          <a:xfrm>
            <a:off x="8751915" y="5913754"/>
            <a:ext cx="3086100" cy="858521"/>
          </a:xfrm>
          <a:prstGeom prst="rect">
            <a:avLst/>
          </a:prstGeom>
        </p:spPr>
        <p:txBody>
          <a:bodyPr lIns="0" tIns="0" rIns="0" bIns="0" rtlCol="0" anchor="t">
            <a:spAutoFit/>
          </a:bodyPr>
          <a:lstStyle/>
          <a:p>
            <a:pPr algn="l">
              <a:lnSpc>
                <a:spcPts val="6559"/>
              </a:lnSpc>
            </a:pPr>
            <a:r>
              <a:rPr lang="en-US" sz="4099">
                <a:solidFill>
                  <a:srgbClr val="2B2C30"/>
                </a:solidFill>
                <a:latin typeface="Arial"/>
              </a:rPr>
              <a:t>LDS, STS</a:t>
            </a:r>
          </a:p>
        </p:txBody>
      </p:sp>
      <p:sp>
        <p:nvSpPr>
          <p:cNvPr id="9" name="TextBox 9"/>
          <p:cNvSpPr txBox="1"/>
          <p:nvPr/>
        </p:nvSpPr>
        <p:spPr>
          <a:xfrm>
            <a:off x="8751915" y="3246754"/>
            <a:ext cx="3086100" cy="2476500"/>
          </a:xfrm>
          <a:prstGeom prst="rect">
            <a:avLst/>
          </a:prstGeom>
        </p:spPr>
        <p:txBody>
          <a:bodyPr lIns="0" tIns="0" rIns="0" bIns="0" rtlCol="0" anchor="t">
            <a:spAutoFit/>
          </a:bodyPr>
          <a:lstStyle/>
          <a:p>
            <a:pPr algn="l">
              <a:lnSpc>
                <a:spcPts val="6239"/>
              </a:lnSpc>
            </a:pPr>
            <a:r>
              <a:rPr lang="en-US" sz="5199">
                <a:solidFill>
                  <a:srgbClr val="2B2C30"/>
                </a:solidFill>
                <a:latin typeface="Arial Italics"/>
              </a:rPr>
              <a:t>Các lệnh Load/ Store </a:t>
            </a:r>
          </a:p>
        </p:txBody>
      </p:sp>
      <p:sp>
        <p:nvSpPr>
          <p:cNvPr id="10" name="TextBox 10"/>
          <p:cNvSpPr txBox="1"/>
          <p:nvPr/>
        </p:nvSpPr>
        <p:spPr>
          <a:xfrm>
            <a:off x="12578327" y="5856768"/>
            <a:ext cx="3086100" cy="858521"/>
          </a:xfrm>
          <a:prstGeom prst="rect">
            <a:avLst/>
          </a:prstGeom>
        </p:spPr>
        <p:txBody>
          <a:bodyPr lIns="0" tIns="0" rIns="0" bIns="0" rtlCol="0" anchor="t">
            <a:spAutoFit/>
          </a:bodyPr>
          <a:lstStyle/>
          <a:p>
            <a:pPr algn="l">
              <a:lnSpc>
                <a:spcPts val="6559"/>
              </a:lnSpc>
            </a:pPr>
            <a:r>
              <a:rPr lang="en-US" sz="4099">
                <a:solidFill>
                  <a:srgbClr val="2B2C30"/>
                </a:solidFill>
                <a:latin typeface="Arial"/>
              </a:rPr>
              <a:t>IN, OUT</a:t>
            </a:r>
          </a:p>
        </p:txBody>
      </p:sp>
      <p:sp>
        <p:nvSpPr>
          <p:cNvPr id="11" name="TextBox 11"/>
          <p:cNvSpPr txBox="1"/>
          <p:nvPr/>
        </p:nvSpPr>
        <p:spPr>
          <a:xfrm>
            <a:off x="12578327" y="3246918"/>
            <a:ext cx="3064271" cy="1685925"/>
          </a:xfrm>
          <a:prstGeom prst="rect">
            <a:avLst/>
          </a:prstGeom>
        </p:spPr>
        <p:txBody>
          <a:bodyPr lIns="0" tIns="0" rIns="0" bIns="0" rtlCol="0" anchor="t">
            <a:spAutoFit/>
          </a:bodyPr>
          <a:lstStyle/>
          <a:p>
            <a:pPr algn="l">
              <a:lnSpc>
                <a:spcPts val="6239"/>
              </a:lnSpc>
            </a:pPr>
            <a:r>
              <a:rPr lang="en-US" sz="5199">
                <a:solidFill>
                  <a:srgbClr val="2B2C30"/>
                </a:solidFill>
                <a:latin typeface="Arial Italics"/>
              </a:rPr>
              <a:t>Các lệnh nhập xuất</a:t>
            </a:r>
          </a:p>
        </p:txBody>
      </p:sp>
      <p:grpSp>
        <p:nvGrpSpPr>
          <p:cNvPr id="12" name="Group 12"/>
          <p:cNvGrpSpPr/>
          <p:nvPr/>
        </p:nvGrpSpPr>
        <p:grpSpPr>
          <a:xfrm>
            <a:off x="4343400" y="2901518"/>
            <a:ext cx="138677" cy="13867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120"/>
                </a:lnSpc>
              </a:pPr>
              <a:endParaRPr/>
            </a:p>
          </p:txBody>
        </p:sp>
      </p:grpSp>
      <p:grpSp>
        <p:nvGrpSpPr>
          <p:cNvPr id="15" name="Group 15"/>
          <p:cNvGrpSpPr/>
          <p:nvPr/>
        </p:nvGrpSpPr>
        <p:grpSpPr>
          <a:xfrm>
            <a:off x="1028700" y="2901518"/>
            <a:ext cx="138677" cy="13867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120"/>
                </a:lnSpc>
              </a:pPr>
              <a:endParaRPr/>
            </a:p>
          </p:txBody>
        </p:sp>
      </p:grpSp>
      <p:grpSp>
        <p:nvGrpSpPr>
          <p:cNvPr id="18" name="Group 18"/>
          <p:cNvGrpSpPr/>
          <p:nvPr/>
        </p:nvGrpSpPr>
        <p:grpSpPr>
          <a:xfrm>
            <a:off x="7620000" y="2901518"/>
            <a:ext cx="138677" cy="13867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120"/>
                </a:lnSpc>
              </a:pPr>
              <a:endParaRPr/>
            </a:p>
          </p:txBody>
        </p:sp>
      </p:grpSp>
      <p:grpSp>
        <p:nvGrpSpPr>
          <p:cNvPr id="21" name="Group 21"/>
          <p:cNvGrpSpPr/>
          <p:nvPr/>
        </p:nvGrpSpPr>
        <p:grpSpPr>
          <a:xfrm>
            <a:off x="10896600" y="2901518"/>
            <a:ext cx="138677" cy="1386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120"/>
                </a:lnSpc>
              </a:pPr>
              <a:endParaRPr/>
            </a:p>
          </p:txBody>
        </p:sp>
      </p:grpSp>
      <p:grpSp>
        <p:nvGrpSpPr>
          <p:cNvPr id="24" name="Group 24"/>
          <p:cNvGrpSpPr/>
          <p:nvPr/>
        </p:nvGrpSpPr>
        <p:grpSpPr>
          <a:xfrm>
            <a:off x="14173200" y="2901518"/>
            <a:ext cx="138677" cy="13867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120"/>
                </a:lnSpc>
              </a:pPr>
              <a:endParaRPr/>
            </a:p>
          </p:txBody>
        </p:sp>
      </p:grpSp>
      <p:sp>
        <p:nvSpPr>
          <p:cNvPr id="27" name="AutoShape 27"/>
          <p:cNvSpPr/>
          <p:nvPr/>
        </p:nvSpPr>
        <p:spPr>
          <a:xfrm>
            <a:off x="1127760" y="2966094"/>
            <a:ext cx="17396401" cy="0"/>
          </a:xfrm>
          <a:prstGeom prst="line">
            <a:avLst/>
          </a:prstGeom>
          <a:ln w="9525" cap="flat">
            <a:solidFill>
              <a:srgbClr val="2B2C30"/>
            </a:solidFill>
            <a:prstDash val="solid"/>
            <a:headEnd type="none" w="sm" len="sm"/>
            <a:tailEnd type="none" w="sm" len="sm"/>
          </a:ln>
        </p:spPr>
        <p:txBody>
          <a:bodyPr/>
          <a:lstStyle/>
          <a:p>
            <a:endParaRPr lang="en-US"/>
          </a:p>
        </p:txBody>
      </p:sp>
      <p:sp>
        <p:nvSpPr>
          <p:cNvPr id="28" name="Slide Number Placeholder 27">
            <a:extLst>
              <a:ext uri="{FF2B5EF4-FFF2-40B4-BE49-F238E27FC236}">
                <a16:creationId xmlns:a16="http://schemas.microsoft.com/office/drawing/2014/main" id="{E2C51FD1-8396-1EE1-15CC-E466F2D82440}"/>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TextBox 3"/>
          <p:cNvSpPr txBox="1"/>
          <p:nvPr/>
        </p:nvSpPr>
        <p:spPr>
          <a:xfrm>
            <a:off x="11855154" y="5096750"/>
            <a:ext cx="3086100" cy="782321"/>
          </a:xfrm>
          <a:prstGeom prst="rect">
            <a:avLst/>
          </a:prstGeom>
        </p:spPr>
        <p:txBody>
          <a:bodyPr lIns="0" tIns="0" rIns="0" bIns="0" rtlCol="0" anchor="t">
            <a:spAutoFit/>
          </a:bodyPr>
          <a:lstStyle/>
          <a:p>
            <a:pPr algn="l">
              <a:lnSpc>
                <a:spcPts val="6559"/>
              </a:lnSpc>
            </a:pPr>
            <a:r>
              <a:rPr lang="en-US" sz="4099">
                <a:solidFill>
                  <a:srgbClr val="2B2C30"/>
                </a:solidFill>
                <a:latin typeface="Public Sans"/>
              </a:rPr>
              <a:t>POP/PUSH</a:t>
            </a:r>
          </a:p>
        </p:txBody>
      </p:sp>
      <p:sp>
        <p:nvSpPr>
          <p:cNvPr id="4" name="TextBox 4"/>
          <p:cNvSpPr txBox="1"/>
          <p:nvPr/>
        </p:nvSpPr>
        <p:spPr>
          <a:xfrm>
            <a:off x="11855154" y="3101898"/>
            <a:ext cx="3731588" cy="1685925"/>
          </a:xfrm>
          <a:prstGeom prst="rect">
            <a:avLst/>
          </a:prstGeom>
        </p:spPr>
        <p:txBody>
          <a:bodyPr lIns="0" tIns="0" rIns="0" bIns="0" rtlCol="0" anchor="t">
            <a:spAutoFit/>
          </a:bodyPr>
          <a:lstStyle/>
          <a:p>
            <a:pPr algn="l">
              <a:lnSpc>
                <a:spcPts val="6239"/>
              </a:lnSpc>
            </a:pPr>
            <a:r>
              <a:rPr lang="en-US" sz="5199">
                <a:solidFill>
                  <a:srgbClr val="2B2C30"/>
                </a:solidFill>
                <a:latin typeface="Arial Italics"/>
              </a:rPr>
              <a:t>CÁC LỆNH STACK </a:t>
            </a:r>
          </a:p>
        </p:txBody>
      </p:sp>
      <p:sp>
        <p:nvSpPr>
          <p:cNvPr id="5" name="TextBox 5"/>
          <p:cNvSpPr txBox="1"/>
          <p:nvPr/>
        </p:nvSpPr>
        <p:spPr>
          <a:xfrm>
            <a:off x="331079" y="5016423"/>
            <a:ext cx="6023471" cy="2936426"/>
          </a:xfrm>
          <a:prstGeom prst="rect">
            <a:avLst/>
          </a:prstGeom>
        </p:spPr>
        <p:txBody>
          <a:bodyPr lIns="0" tIns="0" rIns="0" bIns="0" rtlCol="0" anchor="t">
            <a:spAutoFit/>
          </a:bodyPr>
          <a:lstStyle/>
          <a:p>
            <a:pPr algn="l">
              <a:lnSpc>
                <a:spcPts val="5914"/>
              </a:lnSpc>
            </a:pPr>
            <a:r>
              <a:rPr lang="en-US" sz="3696">
                <a:solidFill>
                  <a:srgbClr val="2B2C30"/>
                </a:solidFill>
                <a:latin typeface="Public Sans"/>
              </a:rPr>
              <a:t>+Nhánh có điều kiện: SBRC, BRNE </a:t>
            </a:r>
          </a:p>
          <a:p>
            <a:pPr algn="l">
              <a:lnSpc>
                <a:spcPts val="5914"/>
              </a:lnSpc>
            </a:pPr>
            <a:r>
              <a:rPr lang="en-US" sz="3696">
                <a:solidFill>
                  <a:srgbClr val="2B2C30"/>
                </a:solidFill>
                <a:latin typeface="Public Sans"/>
              </a:rPr>
              <a:t>+Nhánh không có điều kiện: JMP, RJMP, CALL, RCALL</a:t>
            </a:r>
          </a:p>
        </p:txBody>
      </p:sp>
      <p:sp>
        <p:nvSpPr>
          <p:cNvPr id="6" name="TextBox 6"/>
          <p:cNvSpPr txBox="1"/>
          <p:nvPr/>
        </p:nvSpPr>
        <p:spPr>
          <a:xfrm>
            <a:off x="1393239" y="3101898"/>
            <a:ext cx="4630232" cy="1685925"/>
          </a:xfrm>
          <a:prstGeom prst="rect">
            <a:avLst/>
          </a:prstGeom>
        </p:spPr>
        <p:txBody>
          <a:bodyPr lIns="0" tIns="0" rIns="0" bIns="0" rtlCol="0" anchor="t">
            <a:spAutoFit/>
          </a:bodyPr>
          <a:lstStyle/>
          <a:p>
            <a:pPr algn="l">
              <a:lnSpc>
                <a:spcPts val="6239"/>
              </a:lnSpc>
            </a:pPr>
            <a:r>
              <a:rPr lang="en-US" sz="5199">
                <a:solidFill>
                  <a:srgbClr val="2B2C30"/>
                </a:solidFill>
                <a:latin typeface="Arial Italics"/>
              </a:rPr>
              <a:t>CÁC LỆNH ĐIỀU KHIỂN</a:t>
            </a:r>
          </a:p>
        </p:txBody>
      </p:sp>
      <p:sp>
        <p:nvSpPr>
          <p:cNvPr id="7" name="TextBox 7"/>
          <p:cNvSpPr txBox="1"/>
          <p:nvPr/>
        </p:nvSpPr>
        <p:spPr>
          <a:xfrm>
            <a:off x="6787787" y="5096750"/>
            <a:ext cx="3086100" cy="782321"/>
          </a:xfrm>
          <a:prstGeom prst="rect">
            <a:avLst/>
          </a:prstGeom>
        </p:spPr>
        <p:txBody>
          <a:bodyPr lIns="0" tIns="0" rIns="0" bIns="0" rtlCol="0" anchor="t">
            <a:spAutoFit/>
          </a:bodyPr>
          <a:lstStyle/>
          <a:p>
            <a:pPr algn="l">
              <a:lnSpc>
                <a:spcPts val="6559"/>
              </a:lnSpc>
            </a:pPr>
            <a:r>
              <a:rPr lang="en-US" sz="4099">
                <a:solidFill>
                  <a:srgbClr val="2B2C30"/>
                </a:solidFill>
                <a:latin typeface="Public Sans"/>
              </a:rPr>
              <a:t>RET, RETI</a:t>
            </a:r>
          </a:p>
        </p:txBody>
      </p:sp>
      <p:sp>
        <p:nvSpPr>
          <p:cNvPr id="8" name="TextBox 8"/>
          <p:cNvSpPr txBox="1"/>
          <p:nvPr/>
        </p:nvSpPr>
        <p:spPr>
          <a:xfrm>
            <a:off x="6787787" y="3101898"/>
            <a:ext cx="3589697" cy="1685925"/>
          </a:xfrm>
          <a:prstGeom prst="rect">
            <a:avLst/>
          </a:prstGeom>
        </p:spPr>
        <p:txBody>
          <a:bodyPr lIns="0" tIns="0" rIns="0" bIns="0" rtlCol="0" anchor="t">
            <a:spAutoFit/>
          </a:bodyPr>
          <a:lstStyle/>
          <a:p>
            <a:pPr algn="l">
              <a:lnSpc>
                <a:spcPts val="6239"/>
              </a:lnSpc>
            </a:pPr>
            <a:r>
              <a:rPr lang="en-US" sz="5199">
                <a:solidFill>
                  <a:srgbClr val="2B2C30"/>
                </a:solidFill>
                <a:latin typeface="Arial Italics"/>
              </a:rPr>
              <a:t>CÁC LỆNH TRẢ VỀ</a:t>
            </a:r>
          </a:p>
        </p:txBody>
      </p:sp>
      <p:grpSp>
        <p:nvGrpSpPr>
          <p:cNvPr id="9" name="Group 9"/>
          <p:cNvGrpSpPr/>
          <p:nvPr/>
        </p:nvGrpSpPr>
        <p:grpSpPr>
          <a:xfrm>
            <a:off x="4343400" y="2756663"/>
            <a:ext cx="138677" cy="13867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12" name="Group 12"/>
          <p:cNvGrpSpPr/>
          <p:nvPr/>
        </p:nvGrpSpPr>
        <p:grpSpPr>
          <a:xfrm>
            <a:off x="1028700" y="2756663"/>
            <a:ext cx="138677" cy="13867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14" name="TextBox 14"/>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15" name="Group 15"/>
          <p:cNvGrpSpPr/>
          <p:nvPr/>
        </p:nvGrpSpPr>
        <p:grpSpPr>
          <a:xfrm>
            <a:off x="7620000" y="2756663"/>
            <a:ext cx="138677" cy="13867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17" name="TextBox 17"/>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18" name="Group 18"/>
          <p:cNvGrpSpPr/>
          <p:nvPr/>
        </p:nvGrpSpPr>
        <p:grpSpPr>
          <a:xfrm>
            <a:off x="10896600" y="2756663"/>
            <a:ext cx="138677" cy="13867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20" name="TextBox 20"/>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1" name="Group 21"/>
          <p:cNvGrpSpPr/>
          <p:nvPr/>
        </p:nvGrpSpPr>
        <p:grpSpPr>
          <a:xfrm>
            <a:off x="14173200" y="2756663"/>
            <a:ext cx="138677" cy="1386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23" name="TextBox 23"/>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
        <p:nvSpPr>
          <p:cNvPr id="24" name="AutoShape 24"/>
          <p:cNvSpPr/>
          <p:nvPr/>
        </p:nvSpPr>
        <p:spPr>
          <a:xfrm>
            <a:off x="1127760" y="2821239"/>
            <a:ext cx="17396401" cy="0"/>
          </a:xfrm>
          <a:prstGeom prst="line">
            <a:avLst/>
          </a:prstGeom>
          <a:ln w="9525" cap="flat">
            <a:solidFill>
              <a:srgbClr val="2B2C30"/>
            </a:solidFill>
            <a:prstDash val="solid"/>
            <a:headEnd type="none" w="sm" len="sm"/>
            <a:tailEnd type="none" w="sm" len="sm"/>
          </a:ln>
        </p:spPr>
        <p:txBody>
          <a:bodyPr/>
          <a:lstStyle/>
          <a:p>
            <a:endParaRPr lang="en-US"/>
          </a:p>
        </p:txBody>
      </p:sp>
      <p:sp>
        <p:nvSpPr>
          <p:cNvPr id="25" name="TextBox 25"/>
          <p:cNvSpPr txBox="1"/>
          <p:nvPr/>
        </p:nvSpPr>
        <p:spPr>
          <a:xfrm>
            <a:off x="1006871" y="1021156"/>
            <a:ext cx="16230600"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KIẾN TRÚC TẬP LỆNH</a:t>
            </a:r>
          </a:p>
        </p:txBody>
      </p:sp>
      <p:sp>
        <p:nvSpPr>
          <p:cNvPr id="26" name="Slide Number Placeholder 25">
            <a:extLst>
              <a:ext uri="{FF2B5EF4-FFF2-40B4-BE49-F238E27FC236}">
                <a16:creationId xmlns:a16="http://schemas.microsoft.com/office/drawing/2014/main" id="{3C32A4FF-0113-631A-FFF2-8743B1A1BCEB}"/>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3444653" y="6126153"/>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5096461" y="3960128"/>
            <a:ext cx="8194305" cy="1650652"/>
          </a:xfrm>
          <a:prstGeom prst="rect">
            <a:avLst/>
          </a:prstGeom>
        </p:spPr>
        <p:txBody>
          <a:bodyPr lIns="0" tIns="0" rIns="0" bIns="0" rtlCol="0" anchor="t">
            <a:spAutoFit/>
          </a:bodyPr>
          <a:lstStyle/>
          <a:p>
            <a:pPr algn="ctr">
              <a:lnSpc>
                <a:spcPts val="13438"/>
              </a:lnSpc>
            </a:pPr>
            <a:r>
              <a:rPr lang="en-US" sz="9599">
                <a:solidFill>
                  <a:srgbClr val="000000"/>
                </a:solidFill>
                <a:latin typeface="Oswald Bold"/>
              </a:rPr>
              <a:t>Hoạt động GPIO </a:t>
            </a:r>
          </a:p>
        </p:txBody>
      </p:sp>
      <p:sp>
        <p:nvSpPr>
          <p:cNvPr id="6" name="Slide Number Placeholder 5">
            <a:extLst>
              <a:ext uri="{FF2B5EF4-FFF2-40B4-BE49-F238E27FC236}">
                <a16:creationId xmlns:a16="http://schemas.microsoft.com/office/drawing/2014/main" id="{AA6372D6-1BFE-D032-820C-6DF83D1D5198}"/>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856427" y="2526840"/>
            <a:ext cx="13810028" cy="723900"/>
          </a:xfrm>
          <a:prstGeom prst="rect">
            <a:avLst/>
          </a:prstGeom>
        </p:spPr>
        <p:txBody>
          <a:bodyPr lIns="0" tIns="0" rIns="0" bIns="0" rtlCol="0" anchor="t">
            <a:spAutoFit/>
          </a:bodyPr>
          <a:lstStyle/>
          <a:p>
            <a:pPr algn="l">
              <a:lnSpc>
                <a:spcPts val="5039"/>
              </a:lnSpc>
              <a:spcBef>
                <a:spcPct val="0"/>
              </a:spcBef>
            </a:pPr>
            <a:r>
              <a:rPr lang="en-US" sz="4199">
                <a:solidFill>
                  <a:srgbClr val="000000"/>
                </a:solidFill>
                <a:latin typeface="Arial"/>
              </a:rPr>
              <a:t>-GPIO là viết tắt của General Purpose Input/Output. </a:t>
            </a:r>
          </a:p>
        </p:txBody>
      </p:sp>
      <p:sp>
        <p:nvSpPr>
          <p:cNvPr id="4" name="TextBox 4"/>
          <p:cNvSpPr txBox="1"/>
          <p:nvPr/>
        </p:nvSpPr>
        <p:spPr>
          <a:xfrm>
            <a:off x="856427" y="3765090"/>
            <a:ext cx="13982301" cy="3274684"/>
          </a:xfrm>
          <a:prstGeom prst="rect">
            <a:avLst/>
          </a:prstGeom>
        </p:spPr>
        <p:txBody>
          <a:bodyPr lIns="0" tIns="0" rIns="0" bIns="0" rtlCol="0" anchor="t">
            <a:spAutoFit/>
          </a:bodyPr>
          <a:lstStyle/>
          <a:p>
            <a:pPr algn="just">
              <a:lnSpc>
                <a:spcPts val="5044"/>
              </a:lnSpc>
            </a:pPr>
            <a:r>
              <a:rPr lang="en-US" sz="4204">
                <a:solidFill>
                  <a:srgbClr val="000000"/>
                </a:solidFill>
                <a:latin typeface="Arial"/>
              </a:rPr>
              <a:t>-Cho phép việc điều khiển và giao tiếp với các thiết bị ngoại vi thông qua các chân điện trên các vi điều khiển.</a:t>
            </a:r>
          </a:p>
          <a:p>
            <a:pPr algn="just">
              <a:lnSpc>
                <a:spcPts val="5044"/>
              </a:lnSpc>
            </a:pPr>
            <a:endParaRPr lang="en-US" sz="4204">
              <a:solidFill>
                <a:srgbClr val="000000"/>
              </a:solidFill>
              <a:latin typeface="Arial"/>
            </a:endParaRPr>
          </a:p>
          <a:p>
            <a:pPr algn="just">
              <a:lnSpc>
                <a:spcPts val="5044"/>
              </a:lnSpc>
            </a:pPr>
            <a:r>
              <a:rPr lang="en-US" sz="4204">
                <a:solidFill>
                  <a:srgbClr val="000000"/>
                </a:solidFill>
                <a:latin typeface="Arial"/>
              </a:rPr>
              <a:t>-Chức năng của các chân GPIO có thể được cấu hình để hoạt động như đầu vào hoặc đầu ra </a:t>
            </a:r>
          </a:p>
        </p:txBody>
      </p:sp>
      <p:sp>
        <p:nvSpPr>
          <p:cNvPr id="5" name="TextBox 5"/>
          <p:cNvSpPr txBox="1"/>
          <p:nvPr/>
        </p:nvSpPr>
        <p:spPr>
          <a:xfrm>
            <a:off x="856427" y="892005"/>
            <a:ext cx="5898337" cy="1120485"/>
          </a:xfrm>
          <a:prstGeom prst="rect">
            <a:avLst/>
          </a:prstGeom>
        </p:spPr>
        <p:txBody>
          <a:bodyPr lIns="0" tIns="0" rIns="0" bIns="0" rtlCol="0" anchor="t">
            <a:spAutoFit/>
          </a:bodyPr>
          <a:lstStyle/>
          <a:p>
            <a:pPr algn="ctr">
              <a:lnSpc>
                <a:spcPts val="9010"/>
              </a:lnSpc>
            </a:pPr>
            <a:r>
              <a:rPr lang="en-US" sz="6436">
                <a:solidFill>
                  <a:srgbClr val="000000"/>
                </a:solidFill>
                <a:latin typeface="DejaVu Serif Bold"/>
              </a:rPr>
              <a:t>Khái niệm </a:t>
            </a:r>
          </a:p>
        </p:txBody>
      </p:sp>
      <p:sp>
        <p:nvSpPr>
          <p:cNvPr id="6" name="Freeform 6"/>
          <p:cNvSpPr/>
          <p:nvPr/>
        </p:nvSpPr>
        <p:spPr>
          <a:xfrm rot="7659121">
            <a:off x="13444653" y="6126153"/>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Slide Number Placeholder 6">
            <a:extLst>
              <a:ext uri="{FF2B5EF4-FFF2-40B4-BE49-F238E27FC236}">
                <a16:creationId xmlns:a16="http://schemas.microsoft.com/office/drawing/2014/main" id="{64E99A2F-A70D-0443-546A-6D5EAC7BC653}"/>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006871" y="2281880"/>
            <a:ext cx="16221064" cy="5985820"/>
          </a:xfrm>
          <a:prstGeom prst="rect">
            <a:avLst/>
          </a:prstGeom>
        </p:spPr>
        <p:txBody>
          <a:bodyPr lIns="0" tIns="0" rIns="0" bIns="0" rtlCol="0" anchor="t">
            <a:spAutoFit/>
          </a:bodyPr>
          <a:lstStyle/>
          <a:p>
            <a:pPr algn="l">
              <a:lnSpc>
                <a:spcPts val="7847"/>
              </a:lnSpc>
            </a:pPr>
            <a:r>
              <a:rPr lang="en-US" sz="5128" spc="25">
                <a:solidFill>
                  <a:srgbClr val="2B2C30"/>
                </a:solidFill>
                <a:latin typeface="Arial"/>
              </a:rPr>
              <a:t>Có ba cổng digital (B, C, D) là PORT B, PORT C và PORT D. </a:t>
            </a:r>
          </a:p>
          <a:p>
            <a:pPr algn="l">
              <a:lnSpc>
                <a:spcPts val="7847"/>
              </a:lnSpc>
            </a:pPr>
            <a:r>
              <a:rPr lang="en-US" sz="5128" spc="25">
                <a:solidFill>
                  <a:srgbClr val="2B2C30"/>
                </a:solidFill>
                <a:latin typeface="Arial"/>
              </a:rPr>
              <a:t>Mỗi cổng có thể được sử dụng cho các chức năng khác. Để sử dụng làm I/O hoặc cho các chức năng khác, phải được xác định trước vì các chân không có chức năng mặc định:</a:t>
            </a:r>
          </a:p>
        </p:txBody>
      </p:sp>
      <p:sp>
        <p:nvSpPr>
          <p:cNvPr id="4" name="TextBox 4"/>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CHÂN I/O DIGITAL</a:t>
            </a:r>
          </a:p>
        </p:txBody>
      </p:sp>
      <p:sp>
        <p:nvSpPr>
          <p:cNvPr id="5" name="AutoShape 5"/>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6" name="Slide Number Placeholder 5">
            <a:extLst>
              <a:ext uri="{FF2B5EF4-FFF2-40B4-BE49-F238E27FC236}">
                <a16:creationId xmlns:a16="http://schemas.microsoft.com/office/drawing/2014/main" id="{950BDE22-E29E-3E15-E3B5-180A3AAC2542}"/>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4473353" y="7681193"/>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97737" y="6637610"/>
            <a:ext cx="16061563" cy="2620690"/>
          </a:xfrm>
          <a:custGeom>
            <a:avLst/>
            <a:gdLst/>
            <a:ahLst/>
            <a:cxnLst/>
            <a:rect l="l" t="t" r="r" b="b"/>
            <a:pathLst>
              <a:path w="16061563" h="2620690">
                <a:moveTo>
                  <a:pt x="0" y="0"/>
                </a:moveTo>
                <a:lnTo>
                  <a:pt x="16061563" y="0"/>
                </a:lnTo>
                <a:lnTo>
                  <a:pt x="16061563" y="2620690"/>
                </a:lnTo>
                <a:lnTo>
                  <a:pt x="0" y="2620690"/>
                </a:lnTo>
                <a:lnTo>
                  <a:pt x="0" y="0"/>
                </a:lnTo>
                <a:close/>
              </a:path>
            </a:pathLst>
          </a:custGeom>
          <a:blipFill>
            <a:blip r:embed="rId5"/>
            <a:stretch>
              <a:fillRect t="-12385" b="-4514"/>
            </a:stretch>
          </a:blipFill>
        </p:spPr>
        <p:txBody>
          <a:bodyPr/>
          <a:lstStyle/>
          <a:p>
            <a:endParaRPr lang="en-US"/>
          </a:p>
        </p:txBody>
      </p:sp>
      <p:sp>
        <p:nvSpPr>
          <p:cNvPr id="5" name="TextBox 5"/>
          <p:cNvSpPr txBox="1"/>
          <p:nvPr/>
        </p:nvSpPr>
        <p:spPr>
          <a:xfrm>
            <a:off x="1028700" y="904875"/>
            <a:ext cx="13387448" cy="1144258"/>
          </a:xfrm>
          <a:prstGeom prst="rect">
            <a:avLst/>
          </a:prstGeom>
        </p:spPr>
        <p:txBody>
          <a:bodyPr lIns="0" tIns="0" rIns="0" bIns="0" rtlCol="0" anchor="t">
            <a:spAutoFit/>
          </a:bodyPr>
          <a:lstStyle/>
          <a:p>
            <a:pPr algn="ctr">
              <a:lnSpc>
                <a:spcPts val="9380"/>
              </a:lnSpc>
            </a:pPr>
            <a:r>
              <a:rPr lang="en-US" sz="6700">
                <a:solidFill>
                  <a:srgbClr val="000000"/>
                </a:solidFill>
                <a:latin typeface="Noto Sans Bold"/>
              </a:rPr>
              <a:t>DDRx (Data Direction Register)</a:t>
            </a:r>
          </a:p>
        </p:txBody>
      </p:sp>
      <p:sp>
        <p:nvSpPr>
          <p:cNvPr id="6" name="Freeform 6"/>
          <p:cNvSpPr/>
          <p:nvPr/>
        </p:nvSpPr>
        <p:spPr>
          <a:xfrm>
            <a:off x="1197737" y="2497531"/>
            <a:ext cx="13457373" cy="3933694"/>
          </a:xfrm>
          <a:custGeom>
            <a:avLst/>
            <a:gdLst/>
            <a:ahLst/>
            <a:cxnLst/>
            <a:rect l="l" t="t" r="r" b="b"/>
            <a:pathLst>
              <a:path w="13457373" h="3933694">
                <a:moveTo>
                  <a:pt x="0" y="0"/>
                </a:moveTo>
                <a:lnTo>
                  <a:pt x="13457373" y="0"/>
                </a:lnTo>
                <a:lnTo>
                  <a:pt x="13457373" y="3933694"/>
                </a:lnTo>
                <a:lnTo>
                  <a:pt x="0" y="3933694"/>
                </a:lnTo>
                <a:lnTo>
                  <a:pt x="0" y="0"/>
                </a:lnTo>
                <a:close/>
              </a:path>
            </a:pathLst>
          </a:custGeom>
          <a:blipFill>
            <a:blip r:embed="rId6"/>
            <a:stretch>
              <a:fillRect/>
            </a:stretch>
          </a:blipFill>
        </p:spPr>
        <p:txBody>
          <a:bodyPr/>
          <a:lstStyle/>
          <a:p>
            <a:endParaRPr lang="en-US"/>
          </a:p>
        </p:txBody>
      </p:sp>
      <p:sp>
        <p:nvSpPr>
          <p:cNvPr id="7" name="Slide Number Placeholder 6">
            <a:extLst>
              <a:ext uri="{FF2B5EF4-FFF2-40B4-BE49-F238E27FC236}">
                <a16:creationId xmlns:a16="http://schemas.microsoft.com/office/drawing/2014/main" id="{2156405D-E462-04D0-FD6A-529C42FD0047}"/>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019320" y="2901697"/>
            <a:ext cx="1400485" cy="5479457"/>
            <a:chOff x="0" y="0"/>
            <a:chExt cx="368852" cy="1443149"/>
          </a:xfrm>
        </p:grpSpPr>
        <p:sp>
          <p:nvSpPr>
            <p:cNvPr id="4" name="Freeform 4"/>
            <p:cNvSpPr/>
            <p:nvPr/>
          </p:nvSpPr>
          <p:spPr>
            <a:xfrm>
              <a:off x="0" y="0"/>
              <a:ext cx="368852" cy="1443149"/>
            </a:xfrm>
            <a:custGeom>
              <a:avLst/>
              <a:gdLst/>
              <a:ahLst/>
              <a:cxnLst/>
              <a:rect l="l" t="t" r="r" b="b"/>
              <a:pathLst>
                <a:path w="368852" h="1443149">
                  <a:moveTo>
                    <a:pt x="0" y="0"/>
                  </a:moveTo>
                  <a:lnTo>
                    <a:pt x="368852" y="0"/>
                  </a:lnTo>
                  <a:lnTo>
                    <a:pt x="368852" y="1443149"/>
                  </a:lnTo>
                  <a:lnTo>
                    <a:pt x="0" y="1443149"/>
                  </a:lnTo>
                  <a:close/>
                </a:path>
              </a:pathLst>
            </a:custGeom>
            <a:solidFill>
              <a:srgbClr val="CCCCCC"/>
            </a:solidFill>
          </p:spPr>
          <p:txBody>
            <a:bodyPr/>
            <a:lstStyle/>
            <a:p>
              <a:endParaRPr lang="en-US"/>
            </a:p>
          </p:txBody>
        </p:sp>
        <p:sp>
          <p:nvSpPr>
            <p:cNvPr id="5" name="TextBox 5"/>
            <p:cNvSpPr txBox="1"/>
            <p:nvPr/>
          </p:nvSpPr>
          <p:spPr>
            <a:xfrm>
              <a:off x="0" y="-19050"/>
              <a:ext cx="368852" cy="1462199"/>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857250"/>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a:rPr>
              <a:t>NỘI DUNG</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4" name="TextBox 14"/>
          <p:cNvSpPr txBox="1"/>
          <p:nvPr/>
        </p:nvSpPr>
        <p:spPr>
          <a:xfrm>
            <a:off x="6616955" y="3230985"/>
            <a:ext cx="9917059" cy="588475"/>
          </a:xfrm>
          <a:prstGeom prst="rect">
            <a:avLst/>
          </a:prstGeom>
        </p:spPr>
        <p:txBody>
          <a:bodyPr lIns="0" tIns="0" rIns="0" bIns="0" rtlCol="0" anchor="t">
            <a:spAutoFit/>
          </a:bodyPr>
          <a:lstStyle/>
          <a:p>
            <a:pPr algn="l">
              <a:lnSpc>
                <a:spcPts val="4725"/>
              </a:lnSpc>
            </a:pPr>
            <a:r>
              <a:rPr lang="en-US" sz="3424" spc="335">
                <a:solidFill>
                  <a:srgbClr val="231F20"/>
                </a:solidFill>
                <a:latin typeface="DM Sans"/>
              </a:rPr>
              <a:t>GIỚI THIỆU VI ĐIỀU KHIỂN ATMEGA328P</a:t>
            </a:r>
          </a:p>
        </p:txBody>
      </p:sp>
      <p:sp>
        <p:nvSpPr>
          <p:cNvPr id="15" name="TextBox 15"/>
          <p:cNvSpPr txBox="1"/>
          <p:nvPr/>
        </p:nvSpPr>
        <p:spPr>
          <a:xfrm>
            <a:off x="6607430" y="4091054"/>
            <a:ext cx="9670040" cy="588475"/>
          </a:xfrm>
          <a:prstGeom prst="rect">
            <a:avLst/>
          </a:prstGeom>
        </p:spPr>
        <p:txBody>
          <a:bodyPr lIns="0" tIns="0" rIns="0" bIns="0" rtlCol="0" anchor="t">
            <a:spAutoFit/>
          </a:bodyPr>
          <a:lstStyle/>
          <a:p>
            <a:pPr algn="l">
              <a:lnSpc>
                <a:spcPts val="4725"/>
              </a:lnSpc>
            </a:pPr>
            <a:r>
              <a:rPr lang="en-US" sz="3424" spc="335">
                <a:solidFill>
                  <a:srgbClr val="231F20"/>
                </a:solidFill>
                <a:latin typeface="DM Sans"/>
              </a:rPr>
              <a:t>KIẾN TRÚC VI ĐIỀU KHIỂN ATMEGA328P</a:t>
            </a:r>
          </a:p>
        </p:txBody>
      </p:sp>
      <p:sp>
        <p:nvSpPr>
          <p:cNvPr id="16" name="TextBox 16"/>
          <p:cNvSpPr txBox="1"/>
          <p:nvPr/>
        </p:nvSpPr>
        <p:spPr>
          <a:xfrm>
            <a:off x="6607430" y="4972211"/>
            <a:ext cx="10378652" cy="588475"/>
          </a:xfrm>
          <a:prstGeom prst="rect">
            <a:avLst/>
          </a:prstGeom>
        </p:spPr>
        <p:txBody>
          <a:bodyPr lIns="0" tIns="0" rIns="0" bIns="0" rtlCol="0" anchor="t">
            <a:spAutoFit/>
          </a:bodyPr>
          <a:lstStyle/>
          <a:p>
            <a:pPr marL="0" lvl="0" indent="0" algn="l">
              <a:lnSpc>
                <a:spcPts val="4725"/>
              </a:lnSpc>
              <a:spcBef>
                <a:spcPct val="0"/>
              </a:spcBef>
            </a:pPr>
            <a:r>
              <a:rPr lang="en-US" sz="3424" spc="335">
                <a:solidFill>
                  <a:srgbClr val="231F20"/>
                </a:solidFill>
                <a:latin typeface="DM Sans"/>
              </a:rPr>
              <a:t>TẬP LỆNH VI ĐIỀU KHIỂN ATMEGA328P</a:t>
            </a:r>
          </a:p>
        </p:txBody>
      </p:sp>
      <p:sp>
        <p:nvSpPr>
          <p:cNvPr id="17" name="TextBox 17"/>
          <p:cNvSpPr txBox="1"/>
          <p:nvPr/>
        </p:nvSpPr>
        <p:spPr>
          <a:xfrm>
            <a:off x="6616955" y="5754534"/>
            <a:ext cx="8430461" cy="588475"/>
          </a:xfrm>
          <a:prstGeom prst="rect">
            <a:avLst/>
          </a:prstGeom>
        </p:spPr>
        <p:txBody>
          <a:bodyPr lIns="0" tIns="0" rIns="0" bIns="0" rtlCol="0" anchor="t">
            <a:spAutoFit/>
          </a:bodyPr>
          <a:lstStyle/>
          <a:p>
            <a:pPr marL="0" lvl="0" indent="0" algn="l">
              <a:lnSpc>
                <a:spcPts val="4725"/>
              </a:lnSpc>
              <a:spcBef>
                <a:spcPct val="0"/>
              </a:spcBef>
            </a:pPr>
            <a:r>
              <a:rPr lang="en-US" sz="3424" spc="335">
                <a:solidFill>
                  <a:srgbClr val="231F20"/>
                </a:solidFill>
                <a:latin typeface="DM Sans"/>
              </a:rPr>
              <a:t>HOẠT ĐỘNG GPIO</a:t>
            </a:r>
          </a:p>
        </p:txBody>
      </p:sp>
      <p:sp>
        <p:nvSpPr>
          <p:cNvPr id="18" name="TextBox 18"/>
          <p:cNvSpPr txBox="1"/>
          <p:nvPr/>
        </p:nvSpPr>
        <p:spPr>
          <a:xfrm>
            <a:off x="6616955" y="6543034"/>
            <a:ext cx="8430461" cy="588475"/>
          </a:xfrm>
          <a:prstGeom prst="rect">
            <a:avLst/>
          </a:prstGeom>
        </p:spPr>
        <p:txBody>
          <a:bodyPr lIns="0" tIns="0" rIns="0" bIns="0" rtlCol="0" anchor="t">
            <a:spAutoFit/>
          </a:bodyPr>
          <a:lstStyle/>
          <a:p>
            <a:pPr marL="0" lvl="0" indent="0" algn="l">
              <a:lnSpc>
                <a:spcPts val="4725"/>
              </a:lnSpc>
              <a:spcBef>
                <a:spcPct val="0"/>
              </a:spcBef>
            </a:pPr>
            <a:r>
              <a:rPr lang="en-US" sz="3424" spc="335">
                <a:solidFill>
                  <a:srgbClr val="231F20"/>
                </a:solidFill>
                <a:latin typeface="DM Sans"/>
              </a:rPr>
              <a:t>HOẠT ĐỘNG NGẮT</a:t>
            </a:r>
          </a:p>
        </p:txBody>
      </p:sp>
      <p:sp>
        <p:nvSpPr>
          <p:cNvPr id="19" name="TextBox 19"/>
          <p:cNvSpPr txBox="1"/>
          <p:nvPr/>
        </p:nvSpPr>
        <p:spPr>
          <a:xfrm>
            <a:off x="6616955" y="7402196"/>
            <a:ext cx="8033503" cy="588475"/>
          </a:xfrm>
          <a:prstGeom prst="rect">
            <a:avLst/>
          </a:prstGeom>
        </p:spPr>
        <p:txBody>
          <a:bodyPr lIns="0" tIns="0" rIns="0" bIns="0" rtlCol="0" anchor="t">
            <a:spAutoFit/>
          </a:bodyPr>
          <a:lstStyle/>
          <a:p>
            <a:pPr marL="0" lvl="0" indent="0" algn="l">
              <a:lnSpc>
                <a:spcPts val="4725"/>
              </a:lnSpc>
              <a:spcBef>
                <a:spcPct val="0"/>
              </a:spcBef>
            </a:pPr>
            <a:r>
              <a:rPr lang="en-US" sz="3424" spc="335">
                <a:solidFill>
                  <a:srgbClr val="231F20"/>
                </a:solidFill>
                <a:latin typeface="DM Sans"/>
              </a:rPr>
              <a:t>TRUYỀN THÔNG USART</a:t>
            </a:r>
          </a:p>
        </p:txBody>
      </p:sp>
      <p:sp>
        <p:nvSpPr>
          <p:cNvPr id="20" name="Slide Number Placeholder 19">
            <a:extLst>
              <a:ext uri="{FF2B5EF4-FFF2-40B4-BE49-F238E27FC236}">
                <a16:creationId xmlns:a16="http://schemas.microsoft.com/office/drawing/2014/main" id="{25341D7F-BE47-AEBD-571B-044FED115C2D}"/>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028700" y="809625"/>
            <a:ext cx="16230600" cy="4248137"/>
          </a:xfrm>
          <a:prstGeom prst="rect">
            <a:avLst/>
          </a:prstGeom>
        </p:spPr>
        <p:txBody>
          <a:bodyPr lIns="0" tIns="0" rIns="0" bIns="0" rtlCol="0" anchor="t">
            <a:spAutoFit/>
          </a:bodyPr>
          <a:lstStyle/>
          <a:p>
            <a:pPr algn="l">
              <a:lnSpc>
                <a:spcPts val="6727"/>
              </a:lnSpc>
            </a:pPr>
            <a:r>
              <a:rPr lang="en-US" sz="4484">
                <a:solidFill>
                  <a:srgbClr val="000000"/>
                </a:solidFill>
                <a:latin typeface="Arial Bold"/>
              </a:rPr>
              <a:t>PORTx (Port Output Register): </a:t>
            </a:r>
          </a:p>
          <a:p>
            <a:pPr algn="l">
              <a:lnSpc>
                <a:spcPts val="5273"/>
              </a:lnSpc>
            </a:pPr>
            <a:r>
              <a:rPr lang="en-US" sz="3515">
                <a:solidFill>
                  <a:srgbClr val="000000"/>
                </a:solidFill>
                <a:latin typeface="Arial"/>
              </a:rPr>
              <a:t>-Các bit trong thanh ghi này quản lý trạng thái đầu ra của các chân GPIO khi chúng được đặt là đầu ra. </a:t>
            </a:r>
          </a:p>
          <a:p>
            <a:pPr algn="l">
              <a:lnSpc>
                <a:spcPts val="5273"/>
              </a:lnSpc>
            </a:pPr>
            <a:r>
              <a:rPr lang="en-US" sz="3515">
                <a:solidFill>
                  <a:srgbClr val="000000"/>
                </a:solidFill>
                <a:latin typeface="Arial"/>
              </a:rPr>
              <a:t>-Bit trong PORTx được thiết lập thành 1, chân GPIO tương ứng sẽ được đặt ở trạng thái cao (HIGH)</a:t>
            </a:r>
          </a:p>
          <a:p>
            <a:pPr algn="l">
              <a:lnSpc>
                <a:spcPts val="5273"/>
              </a:lnSpc>
            </a:pPr>
            <a:r>
              <a:rPr lang="en-US" sz="3515">
                <a:solidFill>
                  <a:srgbClr val="000000"/>
                </a:solidFill>
                <a:latin typeface="Arial"/>
              </a:rPr>
              <a:t>-Bit được thiết lập thành 0, chân GPIO sẽ ở trạng thái thấp (LOW).</a:t>
            </a:r>
          </a:p>
        </p:txBody>
      </p:sp>
      <p:sp>
        <p:nvSpPr>
          <p:cNvPr id="4" name="Freeform 4"/>
          <p:cNvSpPr/>
          <p:nvPr/>
        </p:nvSpPr>
        <p:spPr>
          <a:xfrm rot="7659121">
            <a:off x="14847447" y="8267259"/>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28700" y="5930370"/>
            <a:ext cx="15756927" cy="3150005"/>
          </a:xfrm>
          <a:custGeom>
            <a:avLst/>
            <a:gdLst/>
            <a:ahLst/>
            <a:cxnLst/>
            <a:rect l="l" t="t" r="r" b="b"/>
            <a:pathLst>
              <a:path w="15756927" h="3150005">
                <a:moveTo>
                  <a:pt x="0" y="0"/>
                </a:moveTo>
                <a:lnTo>
                  <a:pt x="15756927" y="0"/>
                </a:lnTo>
                <a:lnTo>
                  <a:pt x="15756927" y="3150005"/>
                </a:lnTo>
                <a:lnTo>
                  <a:pt x="0" y="3150005"/>
                </a:lnTo>
                <a:lnTo>
                  <a:pt x="0" y="0"/>
                </a:lnTo>
                <a:close/>
              </a:path>
            </a:pathLst>
          </a:custGeom>
          <a:blipFill>
            <a:blip r:embed="rId5"/>
            <a:stretch>
              <a:fillRect l="-921" r="-921"/>
            </a:stretch>
          </a:blipFill>
        </p:spPr>
        <p:txBody>
          <a:bodyPr/>
          <a:lstStyle/>
          <a:p>
            <a:endParaRPr lang="en-US"/>
          </a:p>
        </p:txBody>
      </p:sp>
      <p:sp>
        <p:nvSpPr>
          <p:cNvPr id="6" name="Slide Number Placeholder 5">
            <a:extLst>
              <a:ext uri="{FF2B5EF4-FFF2-40B4-BE49-F238E27FC236}">
                <a16:creationId xmlns:a16="http://schemas.microsoft.com/office/drawing/2014/main" id="{7DB9C058-47FA-973D-3BA1-5A9EF23EAE44}"/>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4207440" y="7605822"/>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795193" y="6065536"/>
            <a:ext cx="16697613" cy="3192764"/>
          </a:xfrm>
          <a:custGeom>
            <a:avLst/>
            <a:gdLst/>
            <a:ahLst/>
            <a:cxnLst/>
            <a:rect l="l" t="t" r="r" b="b"/>
            <a:pathLst>
              <a:path w="16697613" h="3192764">
                <a:moveTo>
                  <a:pt x="0" y="0"/>
                </a:moveTo>
                <a:lnTo>
                  <a:pt x="16697614" y="0"/>
                </a:lnTo>
                <a:lnTo>
                  <a:pt x="16697614" y="3192764"/>
                </a:lnTo>
                <a:lnTo>
                  <a:pt x="0" y="3192764"/>
                </a:lnTo>
                <a:lnTo>
                  <a:pt x="0" y="0"/>
                </a:lnTo>
                <a:close/>
              </a:path>
            </a:pathLst>
          </a:custGeom>
          <a:blipFill>
            <a:blip r:embed="rId5"/>
            <a:stretch>
              <a:fillRect t="-8351" b="-8351"/>
            </a:stretch>
          </a:blipFill>
        </p:spPr>
        <p:txBody>
          <a:bodyPr/>
          <a:lstStyle/>
          <a:p>
            <a:endParaRPr lang="en-US"/>
          </a:p>
        </p:txBody>
      </p:sp>
      <p:sp>
        <p:nvSpPr>
          <p:cNvPr id="5" name="TextBox 5"/>
          <p:cNvSpPr txBox="1"/>
          <p:nvPr/>
        </p:nvSpPr>
        <p:spPr>
          <a:xfrm>
            <a:off x="1028700" y="828675"/>
            <a:ext cx="16230600" cy="4229137"/>
          </a:xfrm>
          <a:prstGeom prst="rect">
            <a:avLst/>
          </a:prstGeom>
        </p:spPr>
        <p:txBody>
          <a:bodyPr lIns="0" tIns="0" rIns="0" bIns="0" rtlCol="0" anchor="t">
            <a:spAutoFit/>
          </a:bodyPr>
          <a:lstStyle/>
          <a:p>
            <a:pPr algn="just">
              <a:lnSpc>
                <a:spcPts val="7242"/>
              </a:lnSpc>
            </a:pPr>
            <a:r>
              <a:rPr lang="en-US" sz="5173">
                <a:solidFill>
                  <a:srgbClr val="000000"/>
                </a:solidFill>
                <a:latin typeface="Arial Bold"/>
              </a:rPr>
              <a:t>PINx (Port Input Pins):</a:t>
            </a:r>
            <a:r>
              <a:rPr lang="en-US" sz="5173">
                <a:solidFill>
                  <a:srgbClr val="000000"/>
                </a:solidFill>
                <a:latin typeface="Arial"/>
              </a:rPr>
              <a:t> </a:t>
            </a:r>
          </a:p>
          <a:p>
            <a:pPr algn="just">
              <a:lnSpc>
                <a:spcPts val="6402"/>
              </a:lnSpc>
            </a:pPr>
            <a:r>
              <a:rPr lang="en-US" sz="4573">
                <a:solidFill>
                  <a:srgbClr val="000000"/>
                </a:solidFill>
                <a:latin typeface="Arial"/>
              </a:rPr>
              <a:t>-Mỗi bit của nó đại diện cho 1 chân của PORT x </a:t>
            </a:r>
          </a:p>
          <a:p>
            <a:pPr algn="just">
              <a:lnSpc>
                <a:spcPts val="6402"/>
              </a:lnSpc>
            </a:pPr>
            <a:r>
              <a:rPr lang="en-US" sz="4573">
                <a:solidFill>
                  <a:srgbClr val="000000"/>
                </a:solidFill>
                <a:latin typeface="Arial"/>
              </a:rPr>
              <a:t>-Giá trị trên mỗi bit thuộc thanh ghi này trả về mức logic hiện tại của chân tương ứng</a:t>
            </a:r>
          </a:p>
          <a:p>
            <a:pPr algn="just">
              <a:lnSpc>
                <a:spcPts val="6402"/>
              </a:lnSpc>
            </a:pPr>
            <a:r>
              <a:rPr lang="en-US" sz="4573">
                <a:solidFill>
                  <a:srgbClr val="000000"/>
                </a:solidFill>
                <a:latin typeface="Arial"/>
              </a:rPr>
              <a:t> -Mức logic của chân bằng bit tương ứng trong thanh ghi PIN.  </a:t>
            </a:r>
          </a:p>
        </p:txBody>
      </p:sp>
      <p:sp>
        <p:nvSpPr>
          <p:cNvPr id="6" name="Slide Number Placeholder 5">
            <a:extLst>
              <a:ext uri="{FF2B5EF4-FFF2-40B4-BE49-F238E27FC236}">
                <a16:creationId xmlns:a16="http://schemas.microsoft.com/office/drawing/2014/main" id="{5F39A15D-A13C-A126-C35D-8CE365E867F8}"/>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28700" y="4804427"/>
            <a:ext cx="16230600" cy="4840244"/>
          </a:xfrm>
          <a:custGeom>
            <a:avLst/>
            <a:gdLst/>
            <a:ahLst/>
            <a:cxnLst/>
            <a:rect l="l" t="t" r="r" b="b"/>
            <a:pathLst>
              <a:path w="16230600" h="4840244">
                <a:moveTo>
                  <a:pt x="0" y="0"/>
                </a:moveTo>
                <a:lnTo>
                  <a:pt x="16230600" y="0"/>
                </a:lnTo>
                <a:lnTo>
                  <a:pt x="16230600" y="4840243"/>
                </a:lnTo>
                <a:lnTo>
                  <a:pt x="0" y="484024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95163" y="809986"/>
            <a:ext cx="16097673" cy="3608070"/>
          </a:xfrm>
          <a:prstGeom prst="rect">
            <a:avLst/>
          </a:prstGeom>
        </p:spPr>
        <p:txBody>
          <a:bodyPr lIns="0" tIns="0" rIns="0" bIns="0" rtlCol="0" anchor="t">
            <a:spAutoFit/>
          </a:bodyPr>
          <a:lstStyle/>
          <a:p>
            <a:pPr algn="l">
              <a:lnSpc>
                <a:spcPts val="5699"/>
              </a:lnSpc>
            </a:pPr>
            <a:r>
              <a:rPr lang="en-US" sz="3799">
                <a:solidFill>
                  <a:srgbClr val="000000"/>
                </a:solidFill>
                <a:latin typeface="Arial"/>
              </a:rPr>
              <a:t>Với một chân đang là INPUT (DDRx, n = 0 với x thuộc B,C,D; n thuộc 0 =&gt; 7) :</a:t>
            </a:r>
          </a:p>
          <a:p>
            <a:pPr algn="l">
              <a:lnSpc>
                <a:spcPts val="5699"/>
              </a:lnSpc>
            </a:pPr>
            <a:r>
              <a:rPr lang="en-US" sz="3799">
                <a:solidFill>
                  <a:srgbClr val="000000"/>
                </a:solidFill>
                <a:latin typeface="Arial"/>
              </a:rPr>
              <a:t>+ Khi đặt mức 1, điện trở nội kéo lên được kích hoạt (chế độ Pull Up).</a:t>
            </a:r>
          </a:p>
          <a:p>
            <a:pPr algn="l">
              <a:lnSpc>
                <a:spcPts val="5699"/>
              </a:lnSpc>
            </a:pPr>
            <a:r>
              <a:rPr lang="en-US" sz="3799">
                <a:solidFill>
                  <a:srgbClr val="000000"/>
                </a:solidFill>
                <a:latin typeface="Arial"/>
              </a:rPr>
              <a:t>+ Khi đặt mức 0, tắt điện trở kéo lên, chân đó chuyển sang chế độ tổng trở cao (HiZ).</a:t>
            </a:r>
          </a:p>
        </p:txBody>
      </p:sp>
      <p:sp>
        <p:nvSpPr>
          <p:cNvPr id="4" name="Freeform 4"/>
          <p:cNvSpPr/>
          <p:nvPr/>
        </p:nvSpPr>
        <p:spPr>
          <a:xfrm rot="7659121">
            <a:off x="13632662" y="6938297"/>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Slide Number Placeholder 4">
            <a:extLst>
              <a:ext uri="{FF2B5EF4-FFF2-40B4-BE49-F238E27FC236}">
                <a16:creationId xmlns:a16="http://schemas.microsoft.com/office/drawing/2014/main" id="{67DACE0F-E392-BE60-0300-BA7B3546D745}"/>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323243" y="4045081"/>
            <a:ext cx="15479700" cy="4779782"/>
          </a:xfrm>
          <a:custGeom>
            <a:avLst/>
            <a:gdLst/>
            <a:ahLst/>
            <a:cxnLst/>
            <a:rect l="l" t="t" r="r" b="b"/>
            <a:pathLst>
              <a:path w="15479700" h="4779782">
                <a:moveTo>
                  <a:pt x="0" y="0"/>
                </a:moveTo>
                <a:lnTo>
                  <a:pt x="15479699" y="0"/>
                </a:lnTo>
                <a:lnTo>
                  <a:pt x="15479699" y="4779781"/>
                </a:lnTo>
                <a:lnTo>
                  <a:pt x="0" y="477978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810833" y="1256791"/>
            <a:ext cx="13858116" cy="2348231"/>
          </a:xfrm>
          <a:prstGeom prst="rect">
            <a:avLst/>
          </a:prstGeom>
        </p:spPr>
        <p:txBody>
          <a:bodyPr lIns="0" tIns="0" rIns="0" bIns="0" rtlCol="0" anchor="t">
            <a:spAutoFit/>
          </a:bodyPr>
          <a:lstStyle/>
          <a:p>
            <a:pPr algn="l">
              <a:lnSpc>
                <a:spcPts val="6019"/>
              </a:lnSpc>
            </a:pPr>
            <a:r>
              <a:rPr lang="en-US" sz="4299">
                <a:solidFill>
                  <a:srgbClr val="000000"/>
                </a:solidFill>
                <a:latin typeface="Arial"/>
              </a:rPr>
              <a:t>Với một chân đang là OUTPUT (DDRx, n = 1):</a:t>
            </a:r>
          </a:p>
          <a:p>
            <a:pPr algn="l">
              <a:lnSpc>
                <a:spcPts val="6019"/>
              </a:lnSpc>
            </a:pPr>
            <a:r>
              <a:rPr lang="en-US" sz="4299">
                <a:solidFill>
                  <a:srgbClr val="000000"/>
                </a:solidFill>
                <a:latin typeface="Arial"/>
              </a:rPr>
              <a:t>+ Khi đặt mức 1, chân đó xuất ra mức 1 (5V)</a:t>
            </a:r>
          </a:p>
          <a:p>
            <a:pPr algn="l">
              <a:lnSpc>
                <a:spcPts val="6019"/>
              </a:lnSpc>
            </a:pPr>
            <a:r>
              <a:rPr lang="en-US" sz="4299">
                <a:solidFill>
                  <a:srgbClr val="000000"/>
                </a:solidFill>
                <a:latin typeface="Arial"/>
              </a:rPr>
              <a:t>+ Khi đặt mức 0, chân đó xuất ra mức 0 (0V)</a:t>
            </a:r>
          </a:p>
        </p:txBody>
      </p:sp>
      <p:sp>
        <p:nvSpPr>
          <p:cNvPr id="5" name="Slide Number Placeholder 4">
            <a:extLst>
              <a:ext uri="{FF2B5EF4-FFF2-40B4-BE49-F238E27FC236}">
                <a16:creationId xmlns:a16="http://schemas.microsoft.com/office/drawing/2014/main" id="{E1EEC83A-F2B7-4ABA-E0A1-AD1EF93E3EAF}"/>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654509" y="411162"/>
            <a:ext cx="14978983" cy="9331325"/>
          </a:xfrm>
          <a:prstGeom prst="rect">
            <a:avLst/>
          </a:prstGeom>
        </p:spPr>
        <p:txBody>
          <a:bodyPr lIns="0" tIns="0" rIns="0" bIns="0" rtlCol="0" anchor="t">
            <a:spAutoFit/>
          </a:bodyPr>
          <a:lstStyle/>
          <a:p>
            <a:pPr algn="l">
              <a:lnSpc>
                <a:spcPts val="4899"/>
              </a:lnSpc>
            </a:pPr>
            <a:r>
              <a:rPr lang="en-US" sz="3499">
                <a:solidFill>
                  <a:srgbClr val="000000"/>
                </a:solidFill>
                <a:latin typeface="Arial"/>
              </a:rPr>
              <a:t> </a:t>
            </a:r>
            <a:r>
              <a:rPr lang="en-US" sz="3499">
                <a:solidFill>
                  <a:srgbClr val="000000"/>
                </a:solidFill>
                <a:latin typeface="Arial Bold"/>
              </a:rPr>
              <a:t>Một số ứng dụng của GPIO:</a:t>
            </a:r>
          </a:p>
          <a:p>
            <a:pPr algn="l">
              <a:lnSpc>
                <a:spcPts val="4899"/>
              </a:lnSpc>
            </a:pPr>
            <a:endParaRPr lang="en-US" sz="3499">
              <a:solidFill>
                <a:srgbClr val="000000"/>
              </a:solidFill>
              <a:latin typeface="Arial Bold"/>
            </a:endParaRPr>
          </a:p>
          <a:p>
            <a:pPr algn="l">
              <a:lnSpc>
                <a:spcPts val="4899"/>
              </a:lnSpc>
            </a:pPr>
            <a:r>
              <a:rPr lang="en-US" sz="3499">
                <a:solidFill>
                  <a:srgbClr val="000000"/>
                </a:solidFill>
                <a:latin typeface="Arial"/>
              </a:rPr>
              <a:t> + Điều khiển đèn Led: có thể sử dụng các chân GPIO để điều khiển đèn LED,  bật/tắt hoặc điều chỉnh độ sáng của đèn.</a:t>
            </a:r>
          </a:p>
          <a:p>
            <a:pPr algn="l">
              <a:lnSpc>
                <a:spcPts val="4899"/>
              </a:lnSpc>
            </a:pPr>
            <a:endParaRPr lang="en-US" sz="3499">
              <a:solidFill>
                <a:srgbClr val="000000"/>
              </a:solidFill>
              <a:latin typeface="Arial"/>
            </a:endParaRPr>
          </a:p>
          <a:p>
            <a:pPr algn="l">
              <a:lnSpc>
                <a:spcPts val="4899"/>
              </a:lnSpc>
            </a:pPr>
            <a:r>
              <a:rPr lang="en-US" sz="3499">
                <a:solidFill>
                  <a:srgbClr val="000000"/>
                </a:solidFill>
                <a:latin typeface="Arial"/>
              </a:rPr>
              <a:t>  + Đọc nút nhấn: Các chân GPIO có thể được cấu hình để đọc trạng thái của các nút nhấn hoặc các công tắc.</a:t>
            </a:r>
          </a:p>
          <a:p>
            <a:pPr algn="l">
              <a:lnSpc>
                <a:spcPts val="4899"/>
              </a:lnSpc>
            </a:pPr>
            <a:endParaRPr lang="en-US" sz="3499">
              <a:solidFill>
                <a:srgbClr val="000000"/>
              </a:solidFill>
              <a:latin typeface="Arial"/>
            </a:endParaRPr>
          </a:p>
          <a:p>
            <a:pPr algn="l">
              <a:lnSpc>
                <a:spcPts val="4899"/>
              </a:lnSpc>
            </a:pPr>
            <a:r>
              <a:rPr lang="en-US" sz="3499">
                <a:solidFill>
                  <a:srgbClr val="000000"/>
                </a:solidFill>
                <a:latin typeface="Arial"/>
              </a:rPr>
              <a:t> + Giao tiếp với cảm biến: Đọc dữ liệu từ các cảm biến như cảm biến nhiệt độ, cảm biến ánh sáng, v.v </a:t>
            </a:r>
          </a:p>
          <a:p>
            <a:pPr algn="l">
              <a:lnSpc>
                <a:spcPts val="4899"/>
              </a:lnSpc>
            </a:pPr>
            <a:endParaRPr lang="en-US" sz="3499">
              <a:solidFill>
                <a:srgbClr val="000000"/>
              </a:solidFill>
              <a:latin typeface="Arial"/>
            </a:endParaRPr>
          </a:p>
          <a:p>
            <a:pPr algn="l">
              <a:lnSpc>
                <a:spcPts val="4899"/>
              </a:lnSpc>
            </a:pPr>
            <a:r>
              <a:rPr lang="en-US" sz="3499">
                <a:solidFill>
                  <a:srgbClr val="000000"/>
                </a:solidFill>
                <a:latin typeface="Arial"/>
              </a:rPr>
              <a:t> + Giao tiếp với các thiết bị ngoại vi </a:t>
            </a:r>
          </a:p>
          <a:p>
            <a:pPr algn="l">
              <a:lnSpc>
                <a:spcPts val="4899"/>
              </a:lnSpc>
            </a:pPr>
            <a:endParaRPr lang="en-US" sz="3499">
              <a:solidFill>
                <a:srgbClr val="000000"/>
              </a:solidFill>
              <a:latin typeface="Arial"/>
            </a:endParaRPr>
          </a:p>
          <a:p>
            <a:pPr algn="l">
              <a:lnSpc>
                <a:spcPts val="4899"/>
              </a:lnSpc>
            </a:pPr>
            <a:r>
              <a:rPr lang="en-US" sz="3499">
                <a:solidFill>
                  <a:srgbClr val="000000"/>
                </a:solidFill>
                <a:latin typeface="Arial"/>
              </a:rPr>
              <a:t> + Ghi và đọc dữ liệu từ bộ nhớ ngoại vi  </a:t>
            </a:r>
          </a:p>
          <a:p>
            <a:pPr algn="l">
              <a:lnSpc>
                <a:spcPts val="4899"/>
              </a:lnSpc>
            </a:pPr>
            <a:endParaRPr lang="en-US" sz="3499">
              <a:solidFill>
                <a:srgbClr val="000000"/>
              </a:solidFill>
              <a:latin typeface="Arial"/>
            </a:endParaRPr>
          </a:p>
        </p:txBody>
      </p:sp>
      <p:sp>
        <p:nvSpPr>
          <p:cNvPr id="4" name="Freeform 4"/>
          <p:cNvSpPr/>
          <p:nvPr/>
        </p:nvSpPr>
        <p:spPr>
          <a:xfrm rot="7659121">
            <a:off x="12205258" y="6372717"/>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Slide Number Placeholder 4">
            <a:extLst>
              <a:ext uri="{FF2B5EF4-FFF2-40B4-BE49-F238E27FC236}">
                <a16:creationId xmlns:a16="http://schemas.microsoft.com/office/drawing/2014/main" id="{4798E511-812A-B286-028C-5BBDD9DBE504}"/>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5799713" y="4274503"/>
            <a:ext cx="6688574" cy="1566544"/>
          </a:xfrm>
          <a:prstGeom prst="rect">
            <a:avLst/>
          </a:prstGeom>
        </p:spPr>
        <p:txBody>
          <a:bodyPr lIns="0" tIns="0" rIns="0" bIns="0" rtlCol="0" anchor="t">
            <a:spAutoFit/>
          </a:bodyPr>
          <a:lstStyle/>
          <a:p>
            <a:pPr algn="ctr">
              <a:lnSpc>
                <a:spcPts val="12880"/>
              </a:lnSpc>
            </a:pPr>
            <a:r>
              <a:rPr lang="en-US" sz="9200">
                <a:solidFill>
                  <a:srgbClr val="000000"/>
                </a:solidFill>
                <a:latin typeface="Noto Sans Bold"/>
              </a:rPr>
              <a:t>MÔ PHỎNG</a:t>
            </a:r>
          </a:p>
        </p:txBody>
      </p:sp>
      <p:sp>
        <p:nvSpPr>
          <p:cNvPr id="4" name="Freeform 4"/>
          <p:cNvSpPr/>
          <p:nvPr/>
        </p:nvSpPr>
        <p:spPr>
          <a:xfrm rot="7659121">
            <a:off x="12795908" y="6372717"/>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7659121">
            <a:off x="-4403181" y="-1386889"/>
            <a:ext cx="7400822" cy="7594127"/>
          </a:xfrm>
          <a:custGeom>
            <a:avLst/>
            <a:gdLst/>
            <a:ahLst/>
            <a:cxnLst/>
            <a:rect l="l" t="t" r="r" b="b"/>
            <a:pathLst>
              <a:path w="7400822" h="7594127">
                <a:moveTo>
                  <a:pt x="0" y="0"/>
                </a:moveTo>
                <a:lnTo>
                  <a:pt x="7400823" y="0"/>
                </a:lnTo>
                <a:lnTo>
                  <a:pt x="7400823" y="7594127"/>
                </a:lnTo>
                <a:lnTo>
                  <a:pt x="0" y="7594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Slide Number Placeholder 5">
            <a:extLst>
              <a:ext uri="{FF2B5EF4-FFF2-40B4-BE49-F238E27FC236}">
                <a16:creationId xmlns:a16="http://schemas.microsoft.com/office/drawing/2014/main" id="{AE13A82D-9210-B3CA-7646-6C3E7312CAB5}"/>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657" r="657"/>
          <a:stretch>
            <a:fillRect/>
          </a:stretch>
        </p:blipFill>
        <p:spPr>
          <a:xfrm>
            <a:off x="155655" y="70030"/>
            <a:ext cx="18160920" cy="10351725"/>
          </a:xfrm>
          <a:prstGeom prst="rect">
            <a:avLst/>
          </a:prstGeom>
        </p:spPr>
      </p:pic>
      <p:sp>
        <p:nvSpPr>
          <p:cNvPr id="3" name="Slide Number Placeholder 2">
            <a:extLst>
              <a:ext uri="{FF2B5EF4-FFF2-40B4-BE49-F238E27FC236}">
                <a16:creationId xmlns:a16="http://schemas.microsoft.com/office/drawing/2014/main" id="{6FD640B0-09E6-4C07-E225-32F86232EEDB}"/>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557" r="748" b="306"/>
          <a:stretch>
            <a:fillRect/>
          </a:stretch>
        </p:blipFill>
        <p:spPr>
          <a:xfrm>
            <a:off x="0" y="0"/>
            <a:ext cx="18288000" cy="10391123"/>
          </a:xfrm>
          <a:prstGeom prst="rect">
            <a:avLst/>
          </a:prstGeom>
        </p:spPr>
      </p:pic>
      <p:sp>
        <p:nvSpPr>
          <p:cNvPr id="3" name="Slide Number Placeholder 2">
            <a:extLst>
              <a:ext uri="{FF2B5EF4-FFF2-40B4-BE49-F238E27FC236}">
                <a16:creationId xmlns:a16="http://schemas.microsoft.com/office/drawing/2014/main" id="{55051D16-C8C1-0B6C-6E16-2935DE3B2169}"/>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a:grpSpLocks noChangeAspect="1"/>
          </p:cNvGrpSpPr>
          <p:nvPr/>
        </p:nvGrpSpPr>
        <p:grpSpPr>
          <a:xfrm rot="1369857">
            <a:off x="-8946082" y="3195344"/>
            <a:ext cx="10934794" cy="7573357"/>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txBody>
            <a:bodyPr/>
            <a:lstStyle/>
            <a:p>
              <a:endParaRPr lang="en-US"/>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sp>
        <p:nvSpPr>
          <p:cNvPr id="6" name="TextBox 6"/>
          <p:cNvSpPr txBox="1"/>
          <p:nvPr/>
        </p:nvSpPr>
        <p:spPr>
          <a:xfrm>
            <a:off x="620074" y="4432740"/>
            <a:ext cx="16702390" cy="1251506"/>
          </a:xfrm>
          <a:prstGeom prst="rect">
            <a:avLst/>
          </a:prstGeom>
        </p:spPr>
        <p:txBody>
          <a:bodyPr lIns="0" tIns="0" rIns="0" bIns="0" rtlCol="0" anchor="t">
            <a:spAutoFit/>
          </a:bodyPr>
          <a:lstStyle/>
          <a:p>
            <a:pPr algn="ctr">
              <a:lnSpc>
                <a:spcPts val="8631"/>
              </a:lnSpc>
            </a:pPr>
            <a:r>
              <a:rPr lang="en-US" sz="11356" spc="306">
                <a:solidFill>
                  <a:srgbClr val="605048"/>
                </a:solidFill>
                <a:latin typeface="Carelia"/>
              </a:rPr>
              <a:t>Interrupt</a:t>
            </a:r>
          </a:p>
        </p:txBody>
      </p:sp>
      <p:sp>
        <p:nvSpPr>
          <p:cNvPr id="7" name="Freeform 7"/>
          <p:cNvSpPr/>
          <p:nvPr/>
        </p:nvSpPr>
        <p:spPr>
          <a:xfrm rot="1921304">
            <a:off x="10065681" y="-4534537"/>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5"/>
            <a:stretch>
              <a:fillRect/>
            </a:stretch>
          </a:blipFill>
        </p:spPr>
        <p:txBody>
          <a:bodyPr/>
          <a:lstStyle/>
          <a:p>
            <a:endParaRPr lang="en-US"/>
          </a:p>
        </p:txBody>
      </p:sp>
      <p:sp>
        <p:nvSpPr>
          <p:cNvPr id="8" name="Freeform 8"/>
          <p:cNvSpPr/>
          <p:nvPr/>
        </p:nvSpPr>
        <p:spPr>
          <a:xfrm rot="-8793056">
            <a:off x="-5347750" y="6389853"/>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5"/>
            <a:stretch>
              <a:fillRect/>
            </a:stretch>
          </a:blipFill>
        </p:spPr>
        <p:txBody>
          <a:bodyPr/>
          <a:lstStyle/>
          <a:p>
            <a:endParaRPr lang="en-US"/>
          </a:p>
        </p:txBody>
      </p:sp>
      <p:sp>
        <p:nvSpPr>
          <p:cNvPr id="9" name="Freeform 9"/>
          <p:cNvSpPr/>
          <p:nvPr/>
        </p:nvSpPr>
        <p:spPr>
          <a:xfrm>
            <a:off x="0" y="6656032"/>
            <a:ext cx="4278998" cy="5219399"/>
          </a:xfrm>
          <a:custGeom>
            <a:avLst/>
            <a:gdLst/>
            <a:ahLst/>
            <a:cxnLst/>
            <a:rect l="l" t="t" r="r" b="b"/>
            <a:pathLst>
              <a:path w="4278998" h="5219399">
                <a:moveTo>
                  <a:pt x="0" y="0"/>
                </a:moveTo>
                <a:lnTo>
                  <a:pt x="4278998" y="0"/>
                </a:lnTo>
                <a:lnTo>
                  <a:pt x="4278998" y="5219400"/>
                </a:lnTo>
                <a:lnTo>
                  <a:pt x="0" y="5219400"/>
                </a:lnTo>
                <a:lnTo>
                  <a:pt x="0" y="0"/>
                </a:lnTo>
                <a:close/>
              </a:path>
            </a:pathLst>
          </a:custGeom>
          <a:blipFill>
            <a:blip r:embed="rId6"/>
            <a:stretch>
              <a:fillRect/>
            </a:stretch>
          </a:blipFill>
        </p:spPr>
        <p:txBody>
          <a:bodyPr/>
          <a:lstStyle/>
          <a:p>
            <a:endParaRPr lang="en-US"/>
          </a:p>
        </p:txBody>
      </p:sp>
      <p:grpSp>
        <p:nvGrpSpPr>
          <p:cNvPr id="10" name="Group 10"/>
          <p:cNvGrpSpPr>
            <a:grpSpLocks noChangeAspect="1"/>
          </p:cNvGrpSpPr>
          <p:nvPr/>
        </p:nvGrpSpPr>
        <p:grpSpPr>
          <a:xfrm rot="-9081209">
            <a:off x="9755306" y="-5785150"/>
            <a:ext cx="4921956" cy="7315995"/>
            <a:chOff x="0" y="0"/>
            <a:chExt cx="3175000" cy="4719320"/>
          </a:xfrm>
        </p:grpSpPr>
        <p:sp>
          <p:nvSpPr>
            <p:cNvPr id="11" name="Freeform 11"/>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7"/>
              <a:stretch>
                <a:fillRect l="-113593" r="-237551"/>
              </a:stretch>
            </a:blipFill>
          </p:spPr>
          <p:txBody>
            <a:bodyPr/>
            <a:lstStyle/>
            <a:p>
              <a:endParaRPr lang="en-US"/>
            </a:p>
          </p:txBody>
        </p:sp>
        <p:sp>
          <p:nvSpPr>
            <p:cNvPr id="12" name="Freeform 12"/>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8"/>
              <a:stretch>
                <a:fillRect l="-4322" t="-3535" r="-518"/>
              </a:stretch>
            </a:blipFill>
          </p:spPr>
          <p:txBody>
            <a:bodyPr/>
            <a:lstStyle/>
            <a:p>
              <a:endParaRPr lang="en-US"/>
            </a:p>
          </p:txBody>
        </p:sp>
      </p:grpSp>
      <p:sp>
        <p:nvSpPr>
          <p:cNvPr id="13" name="Freeform 13"/>
          <p:cNvSpPr/>
          <p:nvPr/>
        </p:nvSpPr>
        <p:spPr>
          <a:xfrm rot="-873034" flipH="1">
            <a:off x="14970934" y="625867"/>
            <a:ext cx="4576731" cy="686939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9"/>
            <a:stretch>
              <a:fillRect/>
            </a:stretch>
          </a:blipFill>
        </p:spPr>
        <p:txBody>
          <a:bodyPr/>
          <a:lstStyle/>
          <a:p>
            <a:endParaRPr lang="en-US"/>
          </a:p>
        </p:txBody>
      </p:sp>
      <p:sp>
        <p:nvSpPr>
          <p:cNvPr id="14" name="Freeform 14"/>
          <p:cNvSpPr/>
          <p:nvPr/>
        </p:nvSpPr>
        <p:spPr>
          <a:xfrm rot="8175697">
            <a:off x="15933786" y="8168974"/>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10"/>
            <a:stretch>
              <a:fillRect/>
            </a:stretch>
          </a:blipFill>
        </p:spPr>
        <p:txBody>
          <a:bodyPr/>
          <a:lstStyle/>
          <a:p>
            <a:endParaRPr lang="en-US"/>
          </a:p>
        </p:txBody>
      </p:sp>
      <p:sp>
        <p:nvSpPr>
          <p:cNvPr id="15" name="Freeform 15"/>
          <p:cNvSpPr/>
          <p:nvPr/>
        </p:nvSpPr>
        <p:spPr>
          <a:xfrm rot="7306022">
            <a:off x="15507546" y="8590549"/>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11"/>
            <a:stretch>
              <a:fillRect/>
            </a:stretch>
          </a:blipFill>
        </p:spPr>
        <p:txBody>
          <a:bodyPr/>
          <a:lstStyle/>
          <a:p>
            <a:endParaRPr lang="en-US"/>
          </a:p>
        </p:txBody>
      </p:sp>
      <p:sp>
        <p:nvSpPr>
          <p:cNvPr id="16" name="Slide Number Placeholder 15">
            <a:extLst>
              <a:ext uri="{FF2B5EF4-FFF2-40B4-BE49-F238E27FC236}">
                <a16:creationId xmlns:a16="http://schemas.microsoft.com/office/drawing/2014/main" id="{561DA198-621F-863C-C737-F83968CD0CCF}"/>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TextBox 2"/>
          <p:cNvSpPr txBox="1"/>
          <p:nvPr/>
        </p:nvSpPr>
        <p:spPr>
          <a:xfrm>
            <a:off x="464889" y="2536532"/>
            <a:ext cx="16923556" cy="6289333"/>
          </a:xfrm>
          <a:prstGeom prst="rect">
            <a:avLst/>
          </a:prstGeom>
        </p:spPr>
        <p:txBody>
          <a:bodyPr lIns="0" tIns="0" rIns="0" bIns="0" rtlCol="0" anchor="t">
            <a:spAutoFit/>
          </a:bodyPr>
          <a:lstStyle/>
          <a:p>
            <a:pPr algn="just">
              <a:lnSpc>
                <a:spcPts val="8258"/>
              </a:lnSpc>
            </a:pPr>
            <a:r>
              <a:rPr lang="en-US" sz="4587">
                <a:solidFill>
                  <a:srgbClr val="000000"/>
                </a:solidFill>
                <a:latin typeface="Arial Bold"/>
              </a:rPr>
              <a:t>Ngắt (Interrupts)</a:t>
            </a:r>
            <a:r>
              <a:rPr lang="en-US" sz="4587">
                <a:solidFill>
                  <a:srgbClr val="000000"/>
                </a:solidFill>
                <a:latin typeface="Arial"/>
              </a:rPr>
              <a:t>, là một “tín hiệu khẩn cấp” gởi đến bộ xử lí, yêu cầu bộ xử lí tạm ngừng tức khắc các hoạt động hiện tại để “nhảy” đến một nơi khác thực hiện một nhiệm vụ “khẩn cấp” nào đó, nhiệm vụ này gọi là trình phục vụ ngắt –</a:t>
            </a:r>
            <a:r>
              <a:rPr lang="en-US" sz="4587">
                <a:solidFill>
                  <a:srgbClr val="000000"/>
                </a:solidFill>
                <a:latin typeface="Arial Bold"/>
              </a:rPr>
              <a:t> Isr</a:t>
            </a:r>
            <a:r>
              <a:rPr lang="en-US" sz="4587">
                <a:solidFill>
                  <a:srgbClr val="000000"/>
                </a:solidFill>
                <a:latin typeface="Arial"/>
              </a:rPr>
              <a:t> (interrupt service routine). Sau khi kết thúc nhiệm vụ trong isr, bộ xử lí sẽ quay về thực hiện tiếp các nhiệm vụ còn dang dở </a:t>
            </a:r>
          </a:p>
        </p:txBody>
      </p:sp>
      <p:sp>
        <p:nvSpPr>
          <p:cNvPr id="3" name="TextBox 3"/>
          <p:cNvSpPr txBox="1"/>
          <p:nvPr/>
        </p:nvSpPr>
        <p:spPr>
          <a:xfrm>
            <a:off x="7090471" y="904875"/>
            <a:ext cx="3672392" cy="1092084"/>
          </a:xfrm>
          <a:prstGeom prst="rect">
            <a:avLst/>
          </a:prstGeom>
        </p:spPr>
        <p:txBody>
          <a:bodyPr lIns="0" tIns="0" rIns="0" bIns="0" rtlCol="0" anchor="t">
            <a:spAutoFit/>
          </a:bodyPr>
          <a:lstStyle/>
          <a:p>
            <a:pPr algn="ctr">
              <a:lnSpc>
                <a:spcPts val="8939"/>
              </a:lnSpc>
            </a:pPr>
            <a:r>
              <a:rPr lang="en-US" sz="6385">
                <a:solidFill>
                  <a:srgbClr val="000000"/>
                </a:solidFill>
                <a:latin typeface="Canva Sans Bold"/>
              </a:rPr>
              <a:t>Ngắt là gì</a:t>
            </a:r>
          </a:p>
        </p:txBody>
      </p:sp>
      <p:sp>
        <p:nvSpPr>
          <p:cNvPr id="4" name="Slide Number Placeholder 3">
            <a:extLst>
              <a:ext uri="{FF2B5EF4-FFF2-40B4-BE49-F238E27FC236}">
                <a16:creationId xmlns:a16="http://schemas.microsoft.com/office/drawing/2014/main" id="{41B5B947-8B7B-FE4A-A626-FC7560ADB478}"/>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720102" y="3069081"/>
            <a:ext cx="12057353" cy="2607378"/>
          </a:xfrm>
          <a:prstGeom prst="rect">
            <a:avLst/>
          </a:prstGeom>
        </p:spPr>
        <p:txBody>
          <a:bodyPr lIns="0" tIns="0" rIns="0" bIns="0" rtlCol="0" anchor="t">
            <a:spAutoFit/>
          </a:bodyPr>
          <a:lstStyle/>
          <a:p>
            <a:pPr algn="l">
              <a:lnSpc>
                <a:spcPts val="10499"/>
              </a:lnSpc>
            </a:pPr>
            <a:r>
              <a:rPr lang="en-US" sz="7608" spc="745">
                <a:solidFill>
                  <a:srgbClr val="FFFFFF"/>
                </a:solidFill>
                <a:latin typeface="Oswald Bold"/>
              </a:rPr>
              <a:t>GIỚI THIỆU VỀ VI ĐIỀU KHIỂN ATMEGA328P</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Slide Number Placeholder 4">
            <a:extLst>
              <a:ext uri="{FF2B5EF4-FFF2-40B4-BE49-F238E27FC236}">
                <a16:creationId xmlns:a16="http://schemas.microsoft.com/office/drawing/2014/main" id="{23CEF568-C4BF-312F-2367-43DEF025EB13}"/>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4050935" y="1935255"/>
            <a:ext cx="9093001" cy="2248379"/>
          </a:xfrm>
          <a:custGeom>
            <a:avLst/>
            <a:gdLst/>
            <a:ahLst/>
            <a:cxnLst/>
            <a:rect l="l" t="t" r="r" b="b"/>
            <a:pathLst>
              <a:path w="9093001" h="2248379">
                <a:moveTo>
                  <a:pt x="0" y="0"/>
                </a:moveTo>
                <a:lnTo>
                  <a:pt x="9093001" y="0"/>
                </a:lnTo>
                <a:lnTo>
                  <a:pt x="9093001" y="2248379"/>
                </a:lnTo>
                <a:lnTo>
                  <a:pt x="0" y="2248379"/>
                </a:lnTo>
                <a:lnTo>
                  <a:pt x="0" y="0"/>
                </a:lnTo>
                <a:close/>
              </a:path>
            </a:pathLst>
          </a:custGeom>
          <a:blipFill>
            <a:blip r:embed="rId2"/>
            <a:stretch>
              <a:fillRect r="-1942"/>
            </a:stretch>
          </a:blipFill>
        </p:spPr>
        <p:txBody>
          <a:bodyPr/>
          <a:lstStyle/>
          <a:p>
            <a:endParaRPr lang="en-US"/>
          </a:p>
        </p:txBody>
      </p:sp>
      <p:sp>
        <p:nvSpPr>
          <p:cNvPr id="3" name="Freeform 3"/>
          <p:cNvSpPr/>
          <p:nvPr/>
        </p:nvSpPr>
        <p:spPr>
          <a:xfrm>
            <a:off x="3344408" y="5322214"/>
            <a:ext cx="11565844" cy="3936086"/>
          </a:xfrm>
          <a:custGeom>
            <a:avLst/>
            <a:gdLst/>
            <a:ahLst/>
            <a:cxnLst/>
            <a:rect l="l" t="t" r="r" b="b"/>
            <a:pathLst>
              <a:path w="11565844" h="3936086">
                <a:moveTo>
                  <a:pt x="0" y="0"/>
                </a:moveTo>
                <a:lnTo>
                  <a:pt x="11565844" y="0"/>
                </a:lnTo>
                <a:lnTo>
                  <a:pt x="11565844" y="3936086"/>
                </a:lnTo>
                <a:lnTo>
                  <a:pt x="0" y="3936086"/>
                </a:lnTo>
                <a:lnTo>
                  <a:pt x="0" y="0"/>
                </a:lnTo>
                <a:close/>
              </a:path>
            </a:pathLst>
          </a:custGeom>
          <a:blipFill>
            <a:blip r:embed="rId3"/>
            <a:stretch>
              <a:fillRect t="-1575" r="-2056" b="-1575"/>
            </a:stretch>
          </a:blipFill>
        </p:spPr>
        <p:txBody>
          <a:bodyPr/>
          <a:lstStyle/>
          <a:p>
            <a:endParaRPr lang="en-US"/>
          </a:p>
        </p:txBody>
      </p:sp>
      <p:sp>
        <p:nvSpPr>
          <p:cNvPr id="4" name="TextBox 4"/>
          <p:cNvSpPr txBox="1"/>
          <p:nvPr/>
        </p:nvSpPr>
        <p:spPr>
          <a:xfrm>
            <a:off x="0" y="532964"/>
            <a:ext cx="10786908" cy="896221"/>
          </a:xfrm>
          <a:prstGeom prst="rect">
            <a:avLst/>
          </a:prstGeom>
        </p:spPr>
        <p:txBody>
          <a:bodyPr lIns="0" tIns="0" rIns="0" bIns="0" rtlCol="0" anchor="t">
            <a:spAutoFit/>
          </a:bodyPr>
          <a:lstStyle/>
          <a:p>
            <a:pPr algn="ctr">
              <a:lnSpc>
                <a:spcPts val="7394"/>
              </a:lnSpc>
            </a:pPr>
            <a:r>
              <a:rPr lang="en-US" sz="5282">
                <a:solidFill>
                  <a:srgbClr val="000000"/>
                </a:solidFill>
                <a:latin typeface="Noto Sans Bold"/>
              </a:rPr>
              <a:t>Giản đồ thực thi chương trình </a:t>
            </a:r>
          </a:p>
        </p:txBody>
      </p:sp>
      <p:sp>
        <p:nvSpPr>
          <p:cNvPr id="5" name="Slide Number Placeholder 4">
            <a:extLst>
              <a:ext uri="{FF2B5EF4-FFF2-40B4-BE49-F238E27FC236}">
                <a16:creationId xmlns:a16="http://schemas.microsoft.com/office/drawing/2014/main" id="{713E99FD-A3E6-0A00-4E89-D2741D42CB91}"/>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03141" y="2368337"/>
            <a:ext cx="15081717" cy="6338974"/>
          </a:xfrm>
          <a:custGeom>
            <a:avLst/>
            <a:gdLst/>
            <a:ahLst/>
            <a:cxnLst/>
            <a:rect l="l" t="t" r="r" b="b"/>
            <a:pathLst>
              <a:path w="15081717" h="6338974">
                <a:moveTo>
                  <a:pt x="0" y="0"/>
                </a:moveTo>
                <a:lnTo>
                  <a:pt x="15081718" y="0"/>
                </a:lnTo>
                <a:lnTo>
                  <a:pt x="15081718" y="6338974"/>
                </a:lnTo>
                <a:lnTo>
                  <a:pt x="0" y="633897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527029" y="427679"/>
            <a:ext cx="15233943" cy="1078218"/>
          </a:xfrm>
          <a:prstGeom prst="rect">
            <a:avLst/>
          </a:prstGeom>
        </p:spPr>
        <p:txBody>
          <a:bodyPr lIns="0" tIns="0" rIns="0" bIns="0" rtlCol="0" anchor="t">
            <a:spAutoFit/>
          </a:bodyPr>
          <a:lstStyle/>
          <a:p>
            <a:pPr algn="ctr">
              <a:lnSpc>
                <a:spcPts val="8820"/>
              </a:lnSpc>
            </a:pPr>
            <a:r>
              <a:rPr lang="en-US" sz="6300">
                <a:solidFill>
                  <a:srgbClr val="000000"/>
                </a:solidFill>
                <a:latin typeface="Canva Sans Bold"/>
              </a:rPr>
              <a:t>Quá trình thực thi khi ngắt xảy ra</a:t>
            </a:r>
          </a:p>
        </p:txBody>
      </p:sp>
      <p:sp>
        <p:nvSpPr>
          <p:cNvPr id="4" name="Slide Number Placeholder 3">
            <a:extLst>
              <a:ext uri="{FF2B5EF4-FFF2-40B4-BE49-F238E27FC236}">
                <a16:creationId xmlns:a16="http://schemas.microsoft.com/office/drawing/2014/main" id="{87067AEA-3FCC-7406-7835-B9AD2782E9B7}"/>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4909811" y="2072938"/>
            <a:ext cx="8607668" cy="8098549"/>
          </a:xfrm>
          <a:custGeom>
            <a:avLst/>
            <a:gdLst/>
            <a:ahLst/>
            <a:cxnLst/>
            <a:rect l="l" t="t" r="r" b="b"/>
            <a:pathLst>
              <a:path w="8607668" h="8098549">
                <a:moveTo>
                  <a:pt x="0" y="0"/>
                </a:moveTo>
                <a:lnTo>
                  <a:pt x="8607668" y="0"/>
                </a:lnTo>
                <a:lnTo>
                  <a:pt x="8607668" y="8098549"/>
                </a:lnTo>
                <a:lnTo>
                  <a:pt x="0" y="809854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527029" y="427679"/>
            <a:ext cx="15233943" cy="1078218"/>
          </a:xfrm>
          <a:prstGeom prst="rect">
            <a:avLst/>
          </a:prstGeom>
        </p:spPr>
        <p:txBody>
          <a:bodyPr lIns="0" tIns="0" rIns="0" bIns="0" rtlCol="0" anchor="t">
            <a:spAutoFit/>
          </a:bodyPr>
          <a:lstStyle/>
          <a:p>
            <a:pPr algn="ctr">
              <a:lnSpc>
                <a:spcPts val="8820"/>
              </a:lnSpc>
            </a:pPr>
            <a:r>
              <a:rPr lang="en-US" sz="6300">
                <a:solidFill>
                  <a:srgbClr val="000000"/>
                </a:solidFill>
                <a:latin typeface="Canva Sans Bold"/>
              </a:rPr>
              <a:t>Quá trình thực thi khi ngắt xảy ra</a:t>
            </a:r>
          </a:p>
        </p:txBody>
      </p:sp>
      <p:sp>
        <p:nvSpPr>
          <p:cNvPr id="4" name="Slide Number Placeholder 3">
            <a:extLst>
              <a:ext uri="{FF2B5EF4-FFF2-40B4-BE49-F238E27FC236}">
                <a16:creationId xmlns:a16="http://schemas.microsoft.com/office/drawing/2014/main" id="{B3FACC76-5455-64C2-CC13-6BF6F76F9AD2}"/>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4619879" y="1028700"/>
            <a:ext cx="10380489" cy="8809898"/>
          </a:xfrm>
          <a:custGeom>
            <a:avLst/>
            <a:gdLst/>
            <a:ahLst/>
            <a:cxnLst/>
            <a:rect l="l" t="t" r="r" b="b"/>
            <a:pathLst>
              <a:path w="10380489" h="8809898">
                <a:moveTo>
                  <a:pt x="0" y="0"/>
                </a:moveTo>
                <a:lnTo>
                  <a:pt x="10380489" y="0"/>
                </a:lnTo>
                <a:lnTo>
                  <a:pt x="10380489" y="8809898"/>
                </a:lnTo>
                <a:lnTo>
                  <a:pt x="0" y="8809898"/>
                </a:lnTo>
                <a:lnTo>
                  <a:pt x="0" y="0"/>
                </a:lnTo>
                <a:close/>
              </a:path>
            </a:pathLst>
          </a:custGeom>
          <a:blipFill>
            <a:blip r:embed="rId2"/>
            <a:stretch>
              <a:fillRect t="-113" r="-1144" b="-113"/>
            </a:stretch>
          </a:blipFill>
        </p:spPr>
        <p:txBody>
          <a:bodyPr/>
          <a:lstStyle/>
          <a:p>
            <a:endParaRPr lang="en-US"/>
          </a:p>
        </p:txBody>
      </p:sp>
      <p:sp>
        <p:nvSpPr>
          <p:cNvPr id="3" name="TextBox 3"/>
          <p:cNvSpPr txBox="1"/>
          <p:nvPr/>
        </p:nvSpPr>
        <p:spPr>
          <a:xfrm>
            <a:off x="6712259" y="126543"/>
            <a:ext cx="5295781" cy="902157"/>
          </a:xfrm>
          <a:prstGeom prst="rect">
            <a:avLst/>
          </a:prstGeom>
        </p:spPr>
        <p:txBody>
          <a:bodyPr lIns="0" tIns="0" rIns="0" bIns="0" rtlCol="0" anchor="t">
            <a:spAutoFit/>
          </a:bodyPr>
          <a:lstStyle/>
          <a:p>
            <a:pPr algn="ctr">
              <a:lnSpc>
                <a:spcPts val="7499"/>
              </a:lnSpc>
            </a:pPr>
            <a:r>
              <a:rPr lang="en-US" sz="5357">
                <a:solidFill>
                  <a:srgbClr val="000000"/>
                </a:solidFill>
                <a:latin typeface="Noto Sans Bold"/>
              </a:rPr>
              <a:t>Các vector ngắt</a:t>
            </a:r>
          </a:p>
        </p:txBody>
      </p:sp>
      <p:sp>
        <p:nvSpPr>
          <p:cNvPr id="4" name="Slide Number Placeholder 3">
            <a:extLst>
              <a:ext uri="{FF2B5EF4-FFF2-40B4-BE49-F238E27FC236}">
                <a16:creationId xmlns:a16="http://schemas.microsoft.com/office/drawing/2014/main" id="{6390D270-B7E7-35CB-E23D-E845AB4AD1F9}"/>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576768" y="248168"/>
            <a:ext cx="4192429" cy="1078230"/>
          </a:xfrm>
          <a:prstGeom prst="rect">
            <a:avLst/>
          </a:prstGeom>
        </p:spPr>
        <p:txBody>
          <a:bodyPr lIns="0" tIns="0" rIns="0" bIns="0" rtlCol="0" anchor="t">
            <a:spAutoFit/>
          </a:bodyPr>
          <a:lstStyle/>
          <a:p>
            <a:pPr algn="ctr">
              <a:lnSpc>
                <a:spcPts val="8819"/>
              </a:lnSpc>
            </a:pPr>
            <a:r>
              <a:rPr lang="en-US" sz="6300">
                <a:solidFill>
                  <a:srgbClr val="000000"/>
                </a:solidFill>
                <a:latin typeface="Canva Sans Bold"/>
              </a:rPr>
              <a:t>Ngắt ngoài</a:t>
            </a:r>
          </a:p>
        </p:txBody>
      </p:sp>
      <p:sp>
        <p:nvSpPr>
          <p:cNvPr id="3" name="TextBox 3"/>
          <p:cNvSpPr txBox="1"/>
          <p:nvPr/>
        </p:nvSpPr>
        <p:spPr>
          <a:xfrm>
            <a:off x="182053" y="2124546"/>
            <a:ext cx="17923894" cy="697746"/>
          </a:xfrm>
          <a:prstGeom prst="rect">
            <a:avLst/>
          </a:prstGeom>
        </p:spPr>
        <p:txBody>
          <a:bodyPr lIns="0" tIns="0" rIns="0" bIns="0" rtlCol="0" anchor="t">
            <a:spAutoFit/>
          </a:bodyPr>
          <a:lstStyle/>
          <a:p>
            <a:pPr algn="ctr">
              <a:lnSpc>
                <a:spcPts val="5116"/>
              </a:lnSpc>
            </a:pPr>
            <a:r>
              <a:rPr lang="en-US" sz="3654">
                <a:solidFill>
                  <a:srgbClr val="000000"/>
                </a:solidFill>
                <a:latin typeface="Arial"/>
              </a:rPr>
              <a:t>l</a:t>
            </a:r>
            <a:r>
              <a:rPr lang="en-US" sz="3654">
                <a:solidFill>
                  <a:srgbClr val="000000"/>
                </a:solidFill>
                <a:latin typeface="Arial Bold"/>
              </a:rPr>
              <a:t>à ngắt xảy ra khi có sự thay đổi mức/cạnh trên các chân ngắt của vi điều khiển </a:t>
            </a:r>
          </a:p>
        </p:txBody>
      </p:sp>
      <p:sp>
        <p:nvSpPr>
          <p:cNvPr id="4" name="Freeform 4"/>
          <p:cNvSpPr/>
          <p:nvPr/>
        </p:nvSpPr>
        <p:spPr>
          <a:xfrm>
            <a:off x="3547894" y="3243997"/>
            <a:ext cx="11192212" cy="6870731"/>
          </a:xfrm>
          <a:custGeom>
            <a:avLst/>
            <a:gdLst/>
            <a:ahLst/>
            <a:cxnLst/>
            <a:rect l="l" t="t" r="r" b="b"/>
            <a:pathLst>
              <a:path w="11192212" h="6870731">
                <a:moveTo>
                  <a:pt x="0" y="0"/>
                </a:moveTo>
                <a:lnTo>
                  <a:pt x="11192212" y="0"/>
                </a:lnTo>
                <a:lnTo>
                  <a:pt x="11192212" y="6870730"/>
                </a:lnTo>
                <a:lnTo>
                  <a:pt x="0" y="6870730"/>
                </a:lnTo>
                <a:lnTo>
                  <a:pt x="0" y="0"/>
                </a:lnTo>
                <a:close/>
              </a:path>
            </a:pathLst>
          </a:custGeom>
          <a:blipFill>
            <a:blip r:embed="rId2"/>
            <a:stretch>
              <a:fillRect l="-1036" r="-1036" b="-3566"/>
            </a:stretch>
          </a:blipFill>
        </p:spPr>
        <p:txBody>
          <a:bodyPr/>
          <a:lstStyle/>
          <a:p>
            <a:endParaRPr lang="en-US"/>
          </a:p>
        </p:txBody>
      </p:sp>
      <p:sp>
        <p:nvSpPr>
          <p:cNvPr id="5" name="Slide Number Placeholder 4">
            <a:extLst>
              <a:ext uri="{FF2B5EF4-FFF2-40B4-BE49-F238E27FC236}">
                <a16:creationId xmlns:a16="http://schemas.microsoft.com/office/drawing/2014/main" id="{3C4B2C25-C8DB-9D35-AC34-AFB92F4FB88F}"/>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861827" y="2092031"/>
            <a:ext cx="8672983" cy="1247140"/>
          </a:xfrm>
          <a:prstGeom prst="rect">
            <a:avLst/>
          </a:prstGeom>
        </p:spPr>
        <p:txBody>
          <a:bodyPr lIns="0" tIns="0" rIns="0" bIns="0" rtlCol="0" anchor="t">
            <a:spAutoFit/>
          </a:bodyPr>
          <a:lstStyle/>
          <a:p>
            <a:pPr algn="l">
              <a:lnSpc>
                <a:spcPts val="4759"/>
              </a:lnSpc>
            </a:pPr>
            <a:r>
              <a:rPr lang="en-US" sz="3399">
                <a:solidFill>
                  <a:srgbClr val="000000"/>
                </a:solidFill>
                <a:latin typeface="Arial Bold"/>
              </a:rPr>
              <a:t>ATMEGA328p có 2 chân ngắt là PD2(INT0), PD3 (INT1)</a:t>
            </a:r>
          </a:p>
        </p:txBody>
      </p:sp>
      <p:sp>
        <p:nvSpPr>
          <p:cNvPr id="3" name="Freeform 3"/>
          <p:cNvSpPr/>
          <p:nvPr/>
        </p:nvSpPr>
        <p:spPr>
          <a:xfrm>
            <a:off x="7786694" y="1159798"/>
            <a:ext cx="9472606" cy="7967404"/>
          </a:xfrm>
          <a:custGeom>
            <a:avLst/>
            <a:gdLst/>
            <a:ahLst/>
            <a:cxnLst/>
            <a:rect l="l" t="t" r="r" b="b"/>
            <a:pathLst>
              <a:path w="9472606" h="7967404">
                <a:moveTo>
                  <a:pt x="0" y="0"/>
                </a:moveTo>
                <a:lnTo>
                  <a:pt x="9472606" y="0"/>
                </a:lnTo>
                <a:lnTo>
                  <a:pt x="9472606" y="7967404"/>
                </a:lnTo>
                <a:lnTo>
                  <a:pt x="0" y="7967404"/>
                </a:lnTo>
                <a:lnTo>
                  <a:pt x="0" y="0"/>
                </a:lnTo>
                <a:close/>
              </a:path>
            </a:pathLst>
          </a:custGeom>
          <a:blipFill>
            <a:blip r:embed="rId2"/>
            <a:stretch>
              <a:fillRect l="-39249" t="-18006" r="-41751" b="-20333"/>
            </a:stretch>
          </a:blipFill>
        </p:spPr>
        <p:txBody>
          <a:bodyPr/>
          <a:lstStyle/>
          <a:p>
            <a:endParaRPr lang="en-US"/>
          </a:p>
        </p:txBody>
      </p:sp>
      <p:sp>
        <p:nvSpPr>
          <p:cNvPr id="4" name="Slide Number Placeholder 3">
            <a:extLst>
              <a:ext uri="{FF2B5EF4-FFF2-40B4-BE49-F238E27FC236}">
                <a16:creationId xmlns:a16="http://schemas.microsoft.com/office/drawing/2014/main" id="{67B05223-54DD-2DF6-089A-928F0E298CC4}"/>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154393" y="5812928"/>
            <a:ext cx="15979213" cy="1847660"/>
          </a:xfrm>
          <a:custGeom>
            <a:avLst/>
            <a:gdLst/>
            <a:ahLst/>
            <a:cxnLst/>
            <a:rect l="l" t="t" r="r" b="b"/>
            <a:pathLst>
              <a:path w="15979213" h="1847660">
                <a:moveTo>
                  <a:pt x="0" y="0"/>
                </a:moveTo>
                <a:lnTo>
                  <a:pt x="15979214" y="0"/>
                </a:lnTo>
                <a:lnTo>
                  <a:pt x="15979214" y="1847660"/>
                </a:lnTo>
                <a:lnTo>
                  <a:pt x="0" y="184766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576768" y="248168"/>
            <a:ext cx="4192429" cy="1078230"/>
          </a:xfrm>
          <a:prstGeom prst="rect">
            <a:avLst/>
          </a:prstGeom>
        </p:spPr>
        <p:txBody>
          <a:bodyPr lIns="0" tIns="0" rIns="0" bIns="0" rtlCol="0" anchor="t">
            <a:spAutoFit/>
          </a:bodyPr>
          <a:lstStyle/>
          <a:p>
            <a:pPr algn="ctr">
              <a:lnSpc>
                <a:spcPts val="8819"/>
              </a:lnSpc>
            </a:pPr>
            <a:r>
              <a:rPr lang="en-US" sz="6300">
                <a:solidFill>
                  <a:srgbClr val="000000"/>
                </a:solidFill>
                <a:latin typeface="Canva Sans Bold"/>
              </a:rPr>
              <a:t>Ngắt ngoài</a:t>
            </a:r>
          </a:p>
        </p:txBody>
      </p:sp>
      <p:sp>
        <p:nvSpPr>
          <p:cNvPr id="4" name="TextBox 4"/>
          <p:cNvSpPr txBox="1"/>
          <p:nvPr/>
        </p:nvSpPr>
        <p:spPr>
          <a:xfrm>
            <a:off x="319489" y="1300448"/>
            <a:ext cx="9137352" cy="739139"/>
          </a:xfrm>
          <a:prstGeom prst="rect">
            <a:avLst/>
          </a:prstGeom>
        </p:spPr>
        <p:txBody>
          <a:bodyPr lIns="0" tIns="0" rIns="0" bIns="0" rtlCol="0" anchor="t">
            <a:spAutoFit/>
          </a:bodyPr>
          <a:lstStyle/>
          <a:p>
            <a:pPr algn="ctr">
              <a:lnSpc>
                <a:spcPts val="5880"/>
              </a:lnSpc>
            </a:pPr>
            <a:r>
              <a:rPr lang="en-US" sz="4200">
                <a:solidFill>
                  <a:srgbClr val="000000"/>
                </a:solidFill>
                <a:latin typeface="DejaVu Serif Bold"/>
              </a:rPr>
              <a:t>Các thanh ghi sử dụng</a:t>
            </a:r>
          </a:p>
        </p:txBody>
      </p:sp>
      <p:sp>
        <p:nvSpPr>
          <p:cNvPr id="5" name="TextBox 5"/>
          <p:cNvSpPr txBox="1"/>
          <p:nvPr/>
        </p:nvSpPr>
        <p:spPr>
          <a:xfrm>
            <a:off x="2174980" y="3742568"/>
            <a:ext cx="14563722" cy="647065"/>
          </a:xfrm>
          <a:prstGeom prst="rect">
            <a:avLst/>
          </a:prstGeom>
        </p:spPr>
        <p:txBody>
          <a:bodyPr lIns="0" tIns="0" rIns="0" bIns="0" rtlCol="0" anchor="t">
            <a:spAutoFit/>
          </a:bodyPr>
          <a:lstStyle/>
          <a:p>
            <a:pPr algn="ctr">
              <a:lnSpc>
                <a:spcPts val="4759"/>
              </a:lnSpc>
            </a:pPr>
            <a:r>
              <a:rPr lang="en-US" sz="3399">
                <a:solidFill>
                  <a:srgbClr val="000000"/>
                </a:solidFill>
                <a:latin typeface="Arial Bold"/>
              </a:rPr>
              <a:t>Thanh ghi EIMSK là thanh ghi dùng để kích hoạt các chân ngắt</a:t>
            </a:r>
          </a:p>
        </p:txBody>
      </p:sp>
      <p:sp>
        <p:nvSpPr>
          <p:cNvPr id="6" name="Slide Number Placeholder 5">
            <a:extLst>
              <a:ext uri="{FF2B5EF4-FFF2-40B4-BE49-F238E27FC236}">
                <a16:creationId xmlns:a16="http://schemas.microsoft.com/office/drawing/2014/main" id="{FF186C19-98FE-FC52-A86B-6EE5B95DC8DC}"/>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573163" y="3023599"/>
            <a:ext cx="14193127" cy="1645016"/>
          </a:xfrm>
          <a:custGeom>
            <a:avLst/>
            <a:gdLst/>
            <a:ahLst/>
            <a:cxnLst/>
            <a:rect l="l" t="t" r="r" b="b"/>
            <a:pathLst>
              <a:path w="14193127" h="1645016">
                <a:moveTo>
                  <a:pt x="0" y="0"/>
                </a:moveTo>
                <a:lnTo>
                  <a:pt x="14193127" y="0"/>
                </a:lnTo>
                <a:lnTo>
                  <a:pt x="14193127" y="1645016"/>
                </a:lnTo>
                <a:lnTo>
                  <a:pt x="0" y="1645016"/>
                </a:lnTo>
                <a:lnTo>
                  <a:pt x="0" y="0"/>
                </a:lnTo>
                <a:close/>
              </a:path>
            </a:pathLst>
          </a:custGeom>
          <a:blipFill>
            <a:blip r:embed="rId2"/>
            <a:stretch>
              <a:fillRect b="-1887"/>
            </a:stretch>
          </a:blipFill>
        </p:spPr>
        <p:txBody>
          <a:bodyPr/>
          <a:lstStyle/>
          <a:p>
            <a:endParaRPr lang="en-US"/>
          </a:p>
        </p:txBody>
      </p:sp>
      <p:sp>
        <p:nvSpPr>
          <p:cNvPr id="3" name="Freeform 3"/>
          <p:cNvSpPr/>
          <p:nvPr/>
        </p:nvSpPr>
        <p:spPr>
          <a:xfrm>
            <a:off x="2612705" y="7912649"/>
            <a:ext cx="13060330" cy="1829976"/>
          </a:xfrm>
          <a:custGeom>
            <a:avLst/>
            <a:gdLst/>
            <a:ahLst/>
            <a:cxnLst/>
            <a:rect l="l" t="t" r="r" b="b"/>
            <a:pathLst>
              <a:path w="13060330" h="1829976">
                <a:moveTo>
                  <a:pt x="0" y="0"/>
                </a:moveTo>
                <a:lnTo>
                  <a:pt x="13060330" y="0"/>
                </a:lnTo>
                <a:lnTo>
                  <a:pt x="13060330" y="1829976"/>
                </a:lnTo>
                <a:lnTo>
                  <a:pt x="0" y="1829976"/>
                </a:lnTo>
                <a:lnTo>
                  <a:pt x="0" y="0"/>
                </a:lnTo>
                <a:close/>
              </a:path>
            </a:pathLst>
          </a:custGeom>
          <a:blipFill>
            <a:blip r:embed="rId3"/>
            <a:stretch>
              <a:fillRect t="-1467" b="-1467"/>
            </a:stretch>
          </a:blipFill>
        </p:spPr>
        <p:txBody>
          <a:bodyPr/>
          <a:lstStyle/>
          <a:p>
            <a:endParaRPr lang="en-US"/>
          </a:p>
        </p:txBody>
      </p:sp>
      <p:sp>
        <p:nvSpPr>
          <p:cNvPr id="4" name="Freeform 4"/>
          <p:cNvSpPr/>
          <p:nvPr/>
        </p:nvSpPr>
        <p:spPr>
          <a:xfrm>
            <a:off x="2612705" y="5345644"/>
            <a:ext cx="13060330" cy="1943377"/>
          </a:xfrm>
          <a:custGeom>
            <a:avLst/>
            <a:gdLst/>
            <a:ahLst/>
            <a:cxnLst/>
            <a:rect l="l" t="t" r="r" b="b"/>
            <a:pathLst>
              <a:path w="13060330" h="1943377">
                <a:moveTo>
                  <a:pt x="0" y="0"/>
                </a:moveTo>
                <a:lnTo>
                  <a:pt x="13060330" y="0"/>
                </a:lnTo>
                <a:lnTo>
                  <a:pt x="13060330" y="1943377"/>
                </a:lnTo>
                <a:lnTo>
                  <a:pt x="0" y="1943377"/>
                </a:lnTo>
                <a:lnTo>
                  <a:pt x="0" y="0"/>
                </a:lnTo>
                <a:close/>
              </a:path>
            </a:pathLst>
          </a:custGeom>
          <a:blipFill>
            <a:blip r:embed="rId4"/>
            <a:stretch>
              <a:fillRect/>
            </a:stretch>
          </a:blipFill>
        </p:spPr>
        <p:txBody>
          <a:bodyPr/>
          <a:lstStyle/>
          <a:p>
            <a:endParaRPr lang="en-US"/>
          </a:p>
        </p:txBody>
      </p:sp>
      <p:sp>
        <p:nvSpPr>
          <p:cNvPr id="5" name="Freeform 5"/>
          <p:cNvSpPr/>
          <p:nvPr/>
        </p:nvSpPr>
        <p:spPr>
          <a:xfrm>
            <a:off x="2612705" y="4868640"/>
            <a:ext cx="6531295" cy="477005"/>
          </a:xfrm>
          <a:custGeom>
            <a:avLst/>
            <a:gdLst/>
            <a:ahLst/>
            <a:cxnLst/>
            <a:rect l="l" t="t" r="r" b="b"/>
            <a:pathLst>
              <a:path w="6531295" h="477005">
                <a:moveTo>
                  <a:pt x="0" y="0"/>
                </a:moveTo>
                <a:lnTo>
                  <a:pt x="6531295" y="0"/>
                </a:lnTo>
                <a:lnTo>
                  <a:pt x="6531295" y="477004"/>
                </a:lnTo>
                <a:lnTo>
                  <a:pt x="0" y="477004"/>
                </a:lnTo>
                <a:lnTo>
                  <a:pt x="0" y="0"/>
                </a:lnTo>
                <a:close/>
              </a:path>
            </a:pathLst>
          </a:custGeom>
          <a:blipFill>
            <a:blip r:embed="rId5"/>
            <a:stretch>
              <a:fillRect/>
            </a:stretch>
          </a:blipFill>
        </p:spPr>
        <p:txBody>
          <a:bodyPr/>
          <a:lstStyle/>
          <a:p>
            <a:endParaRPr lang="en-US"/>
          </a:p>
        </p:txBody>
      </p:sp>
      <p:sp>
        <p:nvSpPr>
          <p:cNvPr id="6" name="Freeform 6"/>
          <p:cNvSpPr/>
          <p:nvPr/>
        </p:nvSpPr>
        <p:spPr>
          <a:xfrm>
            <a:off x="2612705" y="7491445"/>
            <a:ext cx="7139411" cy="421204"/>
          </a:xfrm>
          <a:custGeom>
            <a:avLst/>
            <a:gdLst/>
            <a:ahLst/>
            <a:cxnLst/>
            <a:rect l="l" t="t" r="r" b="b"/>
            <a:pathLst>
              <a:path w="7139411" h="421204">
                <a:moveTo>
                  <a:pt x="0" y="0"/>
                </a:moveTo>
                <a:lnTo>
                  <a:pt x="7139411" y="0"/>
                </a:lnTo>
                <a:lnTo>
                  <a:pt x="7139411" y="421204"/>
                </a:lnTo>
                <a:lnTo>
                  <a:pt x="0" y="42120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6576768" y="248168"/>
            <a:ext cx="4192429" cy="1078230"/>
          </a:xfrm>
          <a:prstGeom prst="rect">
            <a:avLst/>
          </a:prstGeom>
        </p:spPr>
        <p:txBody>
          <a:bodyPr lIns="0" tIns="0" rIns="0" bIns="0" rtlCol="0" anchor="t">
            <a:spAutoFit/>
          </a:bodyPr>
          <a:lstStyle/>
          <a:p>
            <a:pPr algn="ctr">
              <a:lnSpc>
                <a:spcPts val="8819"/>
              </a:lnSpc>
            </a:pPr>
            <a:r>
              <a:rPr lang="en-US" sz="6300">
                <a:solidFill>
                  <a:srgbClr val="000000"/>
                </a:solidFill>
                <a:latin typeface="Canva Sans Bold"/>
              </a:rPr>
              <a:t>Ngắt ngoài</a:t>
            </a:r>
          </a:p>
        </p:txBody>
      </p:sp>
      <p:sp>
        <p:nvSpPr>
          <p:cNvPr id="8" name="TextBox 8"/>
          <p:cNvSpPr txBox="1"/>
          <p:nvPr/>
        </p:nvSpPr>
        <p:spPr>
          <a:xfrm>
            <a:off x="319489" y="1300448"/>
            <a:ext cx="9137352" cy="739139"/>
          </a:xfrm>
          <a:prstGeom prst="rect">
            <a:avLst/>
          </a:prstGeom>
        </p:spPr>
        <p:txBody>
          <a:bodyPr lIns="0" tIns="0" rIns="0" bIns="0" rtlCol="0" anchor="t">
            <a:spAutoFit/>
          </a:bodyPr>
          <a:lstStyle/>
          <a:p>
            <a:pPr algn="ctr">
              <a:lnSpc>
                <a:spcPts val="5880"/>
              </a:lnSpc>
            </a:pPr>
            <a:r>
              <a:rPr lang="en-US" sz="4200">
                <a:solidFill>
                  <a:srgbClr val="000000"/>
                </a:solidFill>
                <a:latin typeface="DejaVu Serif Bold"/>
              </a:rPr>
              <a:t>Các thanh ghi sử dụng</a:t>
            </a:r>
          </a:p>
        </p:txBody>
      </p:sp>
      <p:sp>
        <p:nvSpPr>
          <p:cNvPr id="9" name="TextBox 9"/>
          <p:cNvSpPr txBox="1"/>
          <p:nvPr/>
        </p:nvSpPr>
        <p:spPr>
          <a:xfrm>
            <a:off x="1862139" y="2309859"/>
            <a:ext cx="14563722" cy="647065"/>
          </a:xfrm>
          <a:prstGeom prst="rect">
            <a:avLst/>
          </a:prstGeom>
        </p:spPr>
        <p:txBody>
          <a:bodyPr lIns="0" tIns="0" rIns="0" bIns="0" rtlCol="0" anchor="t">
            <a:spAutoFit/>
          </a:bodyPr>
          <a:lstStyle/>
          <a:p>
            <a:pPr algn="ctr">
              <a:lnSpc>
                <a:spcPts val="4759"/>
              </a:lnSpc>
            </a:pPr>
            <a:r>
              <a:rPr lang="en-US" sz="3399">
                <a:solidFill>
                  <a:srgbClr val="000000"/>
                </a:solidFill>
                <a:latin typeface="Arial Bold"/>
              </a:rPr>
              <a:t>Thanh ghi EICRA là thanh ghi xác lập chế độ ngắt cho ngắt ngoài</a:t>
            </a:r>
          </a:p>
        </p:txBody>
      </p:sp>
      <p:sp>
        <p:nvSpPr>
          <p:cNvPr id="10" name="Slide Number Placeholder 9">
            <a:extLst>
              <a:ext uri="{FF2B5EF4-FFF2-40B4-BE49-F238E27FC236}">
                <a16:creationId xmlns:a16="http://schemas.microsoft.com/office/drawing/2014/main" id="{4BDD9DFD-CDE7-121D-79E9-00E6667A6CC3}"/>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35267" y="5709540"/>
            <a:ext cx="15017467" cy="2983268"/>
          </a:xfrm>
          <a:custGeom>
            <a:avLst/>
            <a:gdLst/>
            <a:ahLst/>
            <a:cxnLst/>
            <a:rect l="l" t="t" r="r" b="b"/>
            <a:pathLst>
              <a:path w="15017467" h="2983268">
                <a:moveTo>
                  <a:pt x="0" y="0"/>
                </a:moveTo>
                <a:lnTo>
                  <a:pt x="15017466" y="0"/>
                </a:lnTo>
                <a:lnTo>
                  <a:pt x="15017466" y="2983267"/>
                </a:lnTo>
                <a:lnTo>
                  <a:pt x="0" y="298326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576768" y="248168"/>
            <a:ext cx="4192429" cy="1078230"/>
          </a:xfrm>
          <a:prstGeom prst="rect">
            <a:avLst/>
          </a:prstGeom>
        </p:spPr>
        <p:txBody>
          <a:bodyPr lIns="0" tIns="0" rIns="0" bIns="0" rtlCol="0" anchor="t">
            <a:spAutoFit/>
          </a:bodyPr>
          <a:lstStyle/>
          <a:p>
            <a:pPr algn="ctr">
              <a:lnSpc>
                <a:spcPts val="8819"/>
              </a:lnSpc>
            </a:pPr>
            <a:r>
              <a:rPr lang="en-US" sz="6300">
                <a:solidFill>
                  <a:srgbClr val="000000"/>
                </a:solidFill>
                <a:latin typeface="Canva Sans Bold"/>
              </a:rPr>
              <a:t>Ngắt ngoài</a:t>
            </a:r>
          </a:p>
        </p:txBody>
      </p:sp>
      <p:sp>
        <p:nvSpPr>
          <p:cNvPr id="4" name="TextBox 4"/>
          <p:cNvSpPr txBox="1"/>
          <p:nvPr/>
        </p:nvSpPr>
        <p:spPr>
          <a:xfrm>
            <a:off x="319489" y="1300448"/>
            <a:ext cx="9137352" cy="739139"/>
          </a:xfrm>
          <a:prstGeom prst="rect">
            <a:avLst/>
          </a:prstGeom>
        </p:spPr>
        <p:txBody>
          <a:bodyPr lIns="0" tIns="0" rIns="0" bIns="0" rtlCol="0" anchor="t">
            <a:spAutoFit/>
          </a:bodyPr>
          <a:lstStyle/>
          <a:p>
            <a:pPr algn="ctr">
              <a:lnSpc>
                <a:spcPts val="5880"/>
              </a:lnSpc>
            </a:pPr>
            <a:r>
              <a:rPr lang="en-US" sz="4200">
                <a:solidFill>
                  <a:srgbClr val="000000"/>
                </a:solidFill>
                <a:latin typeface="DejaVu Serif Bold"/>
              </a:rPr>
              <a:t>Các thanh ghi sử dụng</a:t>
            </a:r>
          </a:p>
        </p:txBody>
      </p:sp>
      <p:sp>
        <p:nvSpPr>
          <p:cNvPr id="5" name="TextBox 5"/>
          <p:cNvSpPr txBox="1"/>
          <p:nvPr/>
        </p:nvSpPr>
        <p:spPr>
          <a:xfrm>
            <a:off x="2174980" y="3742568"/>
            <a:ext cx="14563722" cy="1247140"/>
          </a:xfrm>
          <a:prstGeom prst="rect">
            <a:avLst/>
          </a:prstGeom>
        </p:spPr>
        <p:txBody>
          <a:bodyPr lIns="0" tIns="0" rIns="0" bIns="0" rtlCol="0" anchor="t">
            <a:spAutoFit/>
          </a:bodyPr>
          <a:lstStyle/>
          <a:p>
            <a:pPr algn="ctr">
              <a:lnSpc>
                <a:spcPts val="4759"/>
              </a:lnSpc>
            </a:pPr>
            <a:r>
              <a:rPr lang="en-US" sz="3399">
                <a:solidFill>
                  <a:srgbClr val="000000"/>
                </a:solidFill>
                <a:latin typeface="Arial Bold"/>
              </a:rPr>
              <a:t>Thanh ghi EIFR là thanh ghi cờ ngắt. Khi xảy ra sự kiện ngắt thì cờ ngắt tương ứng sẽ được set lên 1. </a:t>
            </a:r>
          </a:p>
        </p:txBody>
      </p:sp>
      <p:sp>
        <p:nvSpPr>
          <p:cNvPr id="6" name="Slide Number Placeholder 5">
            <a:extLst>
              <a:ext uri="{FF2B5EF4-FFF2-40B4-BE49-F238E27FC236}">
                <a16:creationId xmlns:a16="http://schemas.microsoft.com/office/drawing/2014/main" id="{2D53C388-FB14-7E35-434E-ABD11BD8A1F1}"/>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3756593" y="3740950"/>
            <a:ext cx="11400496" cy="1329144"/>
          </a:xfrm>
          <a:custGeom>
            <a:avLst/>
            <a:gdLst/>
            <a:ahLst/>
            <a:cxnLst/>
            <a:rect l="l" t="t" r="r" b="b"/>
            <a:pathLst>
              <a:path w="11400496" h="1329144">
                <a:moveTo>
                  <a:pt x="0" y="0"/>
                </a:moveTo>
                <a:lnTo>
                  <a:pt x="11400496" y="0"/>
                </a:lnTo>
                <a:lnTo>
                  <a:pt x="11400496" y="1329145"/>
                </a:lnTo>
                <a:lnTo>
                  <a:pt x="0" y="1329145"/>
                </a:lnTo>
                <a:lnTo>
                  <a:pt x="0" y="0"/>
                </a:lnTo>
                <a:close/>
              </a:path>
            </a:pathLst>
          </a:custGeom>
          <a:blipFill>
            <a:blip r:embed="rId2"/>
            <a:stretch>
              <a:fillRect/>
            </a:stretch>
          </a:blipFill>
        </p:spPr>
        <p:txBody>
          <a:bodyPr/>
          <a:lstStyle/>
          <a:p>
            <a:endParaRPr lang="en-US"/>
          </a:p>
        </p:txBody>
      </p:sp>
      <p:sp>
        <p:nvSpPr>
          <p:cNvPr id="3" name="Freeform 3"/>
          <p:cNvSpPr/>
          <p:nvPr/>
        </p:nvSpPr>
        <p:spPr>
          <a:xfrm>
            <a:off x="3245240" y="6975939"/>
            <a:ext cx="11592863" cy="1144812"/>
          </a:xfrm>
          <a:custGeom>
            <a:avLst/>
            <a:gdLst/>
            <a:ahLst/>
            <a:cxnLst/>
            <a:rect l="l" t="t" r="r" b="b"/>
            <a:pathLst>
              <a:path w="11592863" h="1144812">
                <a:moveTo>
                  <a:pt x="0" y="0"/>
                </a:moveTo>
                <a:lnTo>
                  <a:pt x="11592863" y="0"/>
                </a:lnTo>
                <a:lnTo>
                  <a:pt x="11592863" y="1144811"/>
                </a:lnTo>
                <a:lnTo>
                  <a:pt x="0" y="1144811"/>
                </a:lnTo>
                <a:lnTo>
                  <a:pt x="0" y="0"/>
                </a:lnTo>
                <a:close/>
              </a:path>
            </a:pathLst>
          </a:custGeom>
          <a:blipFill>
            <a:blip r:embed="rId3"/>
            <a:stretch>
              <a:fillRect/>
            </a:stretch>
          </a:blipFill>
        </p:spPr>
        <p:txBody>
          <a:bodyPr/>
          <a:lstStyle/>
          <a:p>
            <a:endParaRPr lang="en-US"/>
          </a:p>
        </p:txBody>
      </p:sp>
      <p:sp>
        <p:nvSpPr>
          <p:cNvPr id="4" name="Freeform 4"/>
          <p:cNvSpPr/>
          <p:nvPr/>
        </p:nvSpPr>
        <p:spPr>
          <a:xfrm>
            <a:off x="3032693" y="8659167"/>
            <a:ext cx="12269428" cy="599133"/>
          </a:xfrm>
          <a:custGeom>
            <a:avLst/>
            <a:gdLst/>
            <a:ahLst/>
            <a:cxnLst/>
            <a:rect l="l" t="t" r="r" b="b"/>
            <a:pathLst>
              <a:path w="12269428" h="599133">
                <a:moveTo>
                  <a:pt x="0" y="0"/>
                </a:moveTo>
                <a:lnTo>
                  <a:pt x="12269428" y="0"/>
                </a:lnTo>
                <a:lnTo>
                  <a:pt x="12269428" y="599133"/>
                </a:lnTo>
                <a:lnTo>
                  <a:pt x="0" y="599133"/>
                </a:lnTo>
                <a:lnTo>
                  <a:pt x="0" y="0"/>
                </a:lnTo>
                <a:close/>
              </a:path>
            </a:pathLst>
          </a:custGeom>
          <a:blipFill>
            <a:blip r:embed="rId4"/>
            <a:stretch>
              <a:fillRect l="-531" r="-531"/>
            </a:stretch>
          </a:blipFill>
        </p:spPr>
        <p:txBody>
          <a:bodyPr/>
          <a:lstStyle/>
          <a:p>
            <a:endParaRPr lang="en-US"/>
          </a:p>
        </p:txBody>
      </p:sp>
      <p:sp>
        <p:nvSpPr>
          <p:cNvPr id="5" name="TextBox 5"/>
          <p:cNvSpPr txBox="1"/>
          <p:nvPr/>
        </p:nvSpPr>
        <p:spPr>
          <a:xfrm>
            <a:off x="6576768" y="248168"/>
            <a:ext cx="4192429" cy="1078230"/>
          </a:xfrm>
          <a:prstGeom prst="rect">
            <a:avLst/>
          </a:prstGeom>
        </p:spPr>
        <p:txBody>
          <a:bodyPr lIns="0" tIns="0" rIns="0" bIns="0" rtlCol="0" anchor="t">
            <a:spAutoFit/>
          </a:bodyPr>
          <a:lstStyle/>
          <a:p>
            <a:pPr algn="ctr">
              <a:lnSpc>
                <a:spcPts val="8819"/>
              </a:lnSpc>
            </a:pPr>
            <a:r>
              <a:rPr lang="en-US" sz="6300">
                <a:solidFill>
                  <a:srgbClr val="000000"/>
                </a:solidFill>
                <a:latin typeface="Canva Sans Bold"/>
              </a:rPr>
              <a:t>Ngắt ngoài</a:t>
            </a:r>
          </a:p>
        </p:txBody>
      </p:sp>
      <p:sp>
        <p:nvSpPr>
          <p:cNvPr id="6" name="TextBox 6"/>
          <p:cNvSpPr txBox="1"/>
          <p:nvPr/>
        </p:nvSpPr>
        <p:spPr>
          <a:xfrm>
            <a:off x="319489" y="1300448"/>
            <a:ext cx="9137352" cy="739139"/>
          </a:xfrm>
          <a:prstGeom prst="rect">
            <a:avLst/>
          </a:prstGeom>
        </p:spPr>
        <p:txBody>
          <a:bodyPr lIns="0" tIns="0" rIns="0" bIns="0" rtlCol="0" anchor="t">
            <a:spAutoFit/>
          </a:bodyPr>
          <a:lstStyle/>
          <a:p>
            <a:pPr algn="ctr">
              <a:lnSpc>
                <a:spcPts val="5880"/>
              </a:lnSpc>
            </a:pPr>
            <a:r>
              <a:rPr lang="en-US" sz="4200">
                <a:solidFill>
                  <a:srgbClr val="000000"/>
                </a:solidFill>
                <a:latin typeface="DejaVu Serif Bold"/>
              </a:rPr>
              <a:t>Các thanh ghi sử dụng</a:t>
            </a:r>
          </a:p>
        </p:txBody>
      </p:sp>
      <p:sp>
        <p:nvSpPr>
          <p:cNvPr id="7" name="TextBox 7"/>
          <p:cNvSpPr txBox="1"/>
          <p:nvPr/>
        </p:nvSpPr>
        <p:spPr>
          <a:xfrm>
            <a:off x="1862139" y="2141385"/>
            <a:ext cx="14563722" cy="647065"/>
          </a:xfrm>
          <a:prstGeom prst="rect">
            <a:avLst/>
          </a:prstGeom>
        </p:spPr>
        <p:txBody>
          <a:bodyPr lIns="0" tIns="0" rIns="0" bIns="0" rtlCol="0" anchor="t">
            <a:spAutoFit/>
          </a:bodyPr>
          <a:lstStyle/>
          <a:p>
            <a:pPr algn="ctr">
              <a:lnSpc>
                <a:spcPts val="4759"/>
              </a:lnSpc>
            </a:pPr>
            <a:r>
              <a:rPr lang="en-US" sz="3399">
                <a:solidFill>
                  <a:srgbClr val="000000"/>
                </a:solidFill>
                <a:latin typeface="Arial Bold"/>
              </a:rPr>
              <a:t>Thanh ghi SREG là thanh ghi trạng thái</a:t>
            </a:r>
          </a:p>
        </p:txBody>
      </p:sp>
      <p:sp>
        <p:nvSpPr>
          <p:cNvPr id="8" name="TextBox 8"/>
          <p:cNvSpPr txBox="1"/>
          <p:nvPr/>
        </p:nvSpPr>
        <p:spPr>
          <a:xfrm>
            <a:off x="3032693" y="5670909"/>
            <a:ext cx="1447800" cy="764541"/>
          </a:xfrm>
          <a:prstGeom prst="rect">
            <a:avLst/>
          </a:prstGeom>
        </p:spPr>
        <p:txBody>
          <a:bodyPr lIns="0" tIns="0" rIns="0" bIns="0" rtlCol="0" anchor="t">
            <a:spAutoFit/>
          </a:bodyPr>
          <a:lstStyle/>
          <a:p>
            <a:pPr algn="ctr">
              <a:lnSpc>
                <a:spcPts val="6159"/>
              </a:lnSpc>
            </a:pPr>
            <a:r>
              <a:rPr lang="en-US" sz="4399">
                <a:solidFill>
                  <a:srgbClr val="000000"/>
                </a:solidFill>
                <a:latin typeface="Noto Serif Display Bold"/>
              </a:rPr>
              <a:t>Ví dụ</a:t>
            </a:r>
          </a:p>
        </p:txBody>
      </p:sp>
      <p:sp>
        <p:nvSpPr>
          <p:cNvPr id="9" name="Slide Number Placeholder 8">
            <a:extLst>
              <a:ext uri="{FF2B5EF4-FFF2-40B4-BE49-F238E27FC236}">
                <a16:creationId xmlns:a16="http://schemas.microsoft.com/office/drawing/2014/main" id="{158D7670-CF15-0703-A935-17D023EA1577}"/>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028700" y="2486670"/>
            <a:ext cx="8115300" cy="4183912"/>
          </a:xfrm>
          <a:prstGeom prst="rect">
            <a:avLst/>
          </a:prstGeom>
        </p:spPr>
        <p:txBody>
          <a:bodyPr lIns="0" tIns="0" rIns="0" bIns="0" rtlCol="0" anchor="t">
            <a:spAutoFit/>
          </a:bodyPr>
          <a:lstStyle/>
          <a:p>
            <a:pPr algn="l">
              <a:lnSpc>
                <a:spcPts val="5613"/>
              </a:lnSpc>
            </a:pPr>
            <a:r>
              <a:rPr lang="en-US" sz="3443" spc="337">
                <a:solidFill>
                  <a:srgbClr val="231F20"/>
                </a:solidFill>
                <a:latin typeface="DM Sans"/>
              </a:rPr>
              <a:t>Thuộc họ megaAVR được sử dụng để xử lý các chương trình lớn.</a:t>
            </a:r>
          </a:p>
          <a:p>
            <a:pPr marL="0" lvl="0" indent="0" algn="l">
              <a:lnSpc>
                <a:spcPts val="5613"/>
              </a:lnSpc>
            </a:pPr>
            <a:r>
              <a:rPr lang="en-US" sz="3443" spc="337">
                <a:solidFill>
                  <a:srgbClr val="231F20"/>
                </a:solidFill>
                <a:latin typeface="DM Sans"/>
              </a:rPr>
              <a:t>Là một vi điều khiển 8 bit dựa trên kiến trúc RISC với bộ nhớ chương trình vô cùng lớn</a:t>
            </a:r>
          </a:p>
        </p:txBody>
      </p:sp>
      <p:sp>
        <p:nvSpPr>
          <p:cNvPr id="7" name="Freeform 7"/>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0171144" y="2013116"/>
            <a:ext cx="6983699" cy="6983699"/>
          </a:xfrm>
          <a:custGeom>
            <a:avLst/>
            <a:gdLst/>
            <a:ahLst/>
            <a:cxnLst/>
            <a:rect l="l" t="t" r="r" b="b"/>
            <a:pathLst>
              <a:path w="6983699" h="6983699">
                <a:moveTo>
                  <a:pt x="0" y="0"/>
                </a:moveTo>
                <a:lnTo>
                  <a:pt x="6983699" y="0"/>
                </a:lnTo>
                <a:lnTo>
                  <a:pt x="6983699" y="6983699"/>
                </a:lnTo>
                <a:lnTo>
                  <a:pt x="0" y="6983699"/>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1028700" y="914400"/>
            <a:ext cx="8530432" cy="1098716"/>
          </a:xfrm>
          <a:prstGeom prst="rect">
            <a:avLst/>
          </a:prstGeom>
        </p:spPr>
        <p:txBody>
          <a:bodyPr lIns="0" tIns="0" rIns="0" bIns="0" rtlCol="0" anchor="t">
            <a:spAutoFit/>
          </a:bodyPr>
          <a:lstStyle/>
          <a:p>
            <a:pPr algn="l">
              <a:lnSpc>
                <a:spcPts val="8998"/>
              </a:lnSpc>
            </a:pPr>
            <a:r>
              <a:rPr lang="en-US" sz="6520" spc="639">
                <a:solidFill>
                  <a:srgbClr val="231F20"/>
                </a:solidFill>
                <a:latin typeface="Oswald Bold"/>
              </a:rPr>
              <a:t>GIỚI THIỆU SƠ LƯỢC</a:t>
            </a:r>
          </a:p>
        </p:txBody>
      </p:sp>
      <p:sp>
        <p:nvSpPr>
          <p:cNvPr id="10" name="Slide Number Placeholder 9">
            <a:extLst>
              <a:ext uri="{FF2B5EF4-FFF2-40B4-BE49-F238E27FC236}">
                <a16:creationId xmlns:a16="http://schemas.microsoft.com/office/drawing/2014/main" id="{0C355429-D617-A502-A876-FA4F0376999F}"/>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4062" b="4062"/>
          <a:stretch>
            <a:fillRect/>
          </a:stretch>
        </p:blipFill>
        <p:spPr>
          <a:xfrm>
            <a:off x="0" y="0"/>
            <a:ext cx="18288000" cy="10287000"/>
          </a:xfrm>
          <a:prstGeom prst="rect">
            <a:avLst/>
          </a:prstGeom>
        </p:spPr>
      </p:pic>
      <p:sp>
        <p:nvSpPr>
          <p:cNvPr id="3" name="Slide Number Placeholder 2">
            <a:extLst>
              <a:ext uri="{FF2B5EF4-FFF2-40B4-BE49-F238E27FC236}">
                <a16:creationId xmlns:a16="http://schemas.microsoft.com/office/drawing/2014/main" id="{1D94939A-EF0B-B268-0768-98228DCAA0B7}"/>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5143694" y="3943509"/>
            <a:ext cx="8690323" cy="2161858"/>
          </a:xfrm>
          <a:prstGeom prst="rect">
            <a:avLst/>
          </a:prstGeom>
        </p:spPr>
        <p:txBody>
          <a:bodyPr lIns="0" tIns="0" rIns="0" bIns="0" rtlCol="0" anchor="t">
            <a:spAutoFit/>
          </a:bodyPr>
          <a:lstStyle/>
          <a:p>
            <a:pPr algn="ctr">
              <a:lnSpc>
                <a:spcPts val="17787"/>
              </a:lnSpc>
            </a:pPr>
            <a:r>
              <a:rPr lang="en-US" sz="12705">
                <a:solidFill>
                  <a:srgbClr val="000000"/>
                </a:solidFill>
                <a:latin typeface="Canva Sans Bold"/>
              </a:rPr>
              <a:t>Ngắt Timer</a:t>
            </a:r>
          </a:p>
        </p:txBody>
      </p:sp>
      <p:sp>
        <p:nvSpPr>
          <p:cNvPr id="3" name="Slide Number Placeholder 2">
            <a:extLst>
              <a:ext uri="{FF2B5EF4-FFF2-40B4-BE49-F238E27FC236}">
                <a16:creationId xmlns:a16="http://schemas.microsoft.com/office/drawing/2014/main" id="{06A5909B-01D1-3801-6BE8-E0B405B48A5A}"/>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852342" y="2088727"/>
            <a:ext cx="15282408" cy="5683145"/>
          </a:xfrm>
          <a:custGeom>
            <a:avLst/>
            <a:gdLst/>
            <a:ahLst/>
            <a:cxnLst/>
            <a:rect l="l" t="t" r="r" b="b"/>
            <a:pathLst>
              <a:path w="15282408" h="5683145">
                <a:moveTo>
                  <a:pt x="0" y="0"/>
                </a:moveTo>
                <a:lnTo>
                  <a:pt x="15282408" y="0"/>
                </a:lnTo>
                <a:lnTo>
                  <a:pt x="15282408" y="5683146"/>
                </a:lnTo>
                <a:lnTo>
                  <a:pt x="0" y="5683146"/>
                </a:lnTo>
                <a:lnTo>
                  <a:pt x="0" y="0"/>
                </a:lnTo>
                <a:close/>
              </a:path>
            </a:pathLst>
          </a:custGeom>
          <a:blipFill>
            <a:blip r:embed="rId2"/>
            <a:stretch>
              <a:fillRect/>
            </a:stretch>
          </a:blipFill>
        </p:spPr>
        <p:txBody>
          <a:bodyPr/>
          <a:lstStyle/>
          <a:p>
            <a:endParaRPr lang="en-US"/>
          </a:p>
        </p:txBody>
      </p:sp>
      <p:sp>
        <p:nvSpPr>
          <p:cNvPr id="3" name="Slide Number Placeholder 2">
            <a:extLst>
              <a:ext uri="{FF2B5EF4-FFF2-40B4-BE49-F238E27FC236}">
                <a16:creationId xmlns:a16="http://schemas.microsoft.com/office/drawing/2014/main" id="{1E606F92-0392-B2F7-57EB-853533338B51}"/>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0" y="1280213"/>
            <a:ext cx="18288000" cy="8144226"/>
          </a:xfrm>
          <a:custGeom>
            <a:avLst/>
            <a:gdLst/>
            <a:ahLst/>
            <a:cxnLst/>
            <a:rect l="l" t="t" r="r" b="b"/>
            <a:pathLst>
              <a:path w="18288000" h="8144226">
                <a:moveTo>
                  <a:pt x="0" y="0"/>
                </a:moveTo>
                <a:lnTo>
                  <a:pt x="18288000" y="0"/>
                </a:lnTo>
                <a:lnTo>
                  <a:pt x="18288000" y="8144226"/>
                </a:lnTo>
                <a:lnTo>
                  <a:pt x="0" y="8144226"/>
                </a:lnTo>
                <a:lnTo>
                  <a:pt x="0" y="0"/>
                </a:lnTo>
                <a:close/>
              </a:path>
            </a:pathLst>
          </a:custGeom>
          <a:blipFill>
            <a:blip r:embed="rId2"/>
            <a:stretch>
              <a:fillRect/>
            </a:stretch>
          </a:blipFill>
        </p:spPr>
        <p:txBody>
          <a:bodyPr/>
          <a:lstStyle/>
          <a:p>
            <a:endParaRPr lang="en-US"/>
          </a:p>
        </p:txBody>
      </p:sp>
      <p:sp>
        <p:nvSpPr>
          <p:cNvPr id="3" name="Slide Number Placeholder 2">
            <a:extLst>
              <a:ext uri="{FF2B5EF4-FFF2-40B4-BE49-F238E27FC236}">
                <a16:creationId xmlns:a16="http://schemas.microsoft.com/office/drawing/2014/main" id="{21503CD5-178B-3AB4-619A-BE9D69734EF7}"/>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582153" y="4164552"/>
            <a:ext cx="8152561" cy="5093748"/>
          </a:xfrm>
          <a:custGeom>
            <a:avLst/>
            <a:gdLst/>
            <a:ahLst/>
            <a:cxnLst/>
            <a:rect l="l" t="t" r="r" b="b"/>
            <a:pathLst>
              <a:path w="8152561" h="5093748">
                <a:moveTo>
                  <a:pt x="0" y="0"/>
                </a:moveTo>
                <a:lnTo>
                  <a:pt x="8152561" y="0"/>
                </a:lnTo>
                <a:lnTo>
                  <a:pt x="8152561" y="5093748"/>
                </a:lnTo>
                <a:lnTo>
                  <a:pt x="0" y="5093748"/>
                </a:lnTo>
                <a:lnTo>
                  <a:pt x="0" y="0"/>
                </a:lnTo>
                <a:close/>
              </a:path>
            </a:pathLst>
          </a:custGeom>
          <a:blipFill>
            <a:blip r:embed="rId2"/>
            <a:stretch>
              <a:fillRect l="-2402" t="-40393" r="-89309"/>
            </a:stretch>
          </a:blipFill>
        </p:spPr>
        <p:txBody>
          <a:bodyPr/>
          <a:lstStyle/>
          <a:p>
            <a:endParaRPr lang="en-US"/>
          </a:p>
        </p:txBody>
      </p:sp>
      <p:sp>
        <p:nvSpPr>
          <p:cNvPr id="3" name="TextBox 3"/>
          <p:cNvSpPr txBox="1"/>
          <p:nvPr/>
        </p:nvSpPr>
        <p:spPr>
          <a:xfrm>
            <a:off x="446794" y="962025"/>
            <a:ext cx="10576768"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Canva Sans Bold"/>
              </a:rPr>
              <a:t>khoảng thời gian tối đa cho mỗi bộ chia tỷ lệ trước</a:t>
            </a:r>
          </a:p>
        </p:txBody>
      </p:sp>
      <p:sp>
        <p:nvSpPr>
          <p:cNvPr id="4" name="TextBox 4"/>
          <p:cNvSpPr txBox="1"/>
          <p:nvPr/>
        </p:nvSpPr>
        <p:spPr>
          <a:xfrm>
            <a:off x="396141" y="1981697"/>
            <a:ext cx="16677147" cy="1780540"/>
          </a:xfrm>
          <a:prstGeom prst="rect">
            <a:avLst/>
          </a:prstGeom>
        </p:spPr>
        <p:txBody>
          <a:bodyPr lIns="0" tIns="0" rIns="0" bIns="0" rtlCol="0" anchor="t">
            <a:spAutoFit/>
          </a:bodyPr>
          <a:lstStyle/>
          <a:p>
            <a:pPr algn="ctr">
              <a:lnSpc>
                <a:spcPts val="4759"/>
              </a:lnSpc>
              <a:spcBef>
                <a:spcPct val="0"/>
              </a:spcBef>
            </a:pPr>
            <a:r>
              <a:rPr lang="en-US" sz="3399" dirty="0">
                <a:solidFill>
                  <a:srgbClr val="000000"/>
                </a:solidFill>
                <a:latin typeface="Canva Sans"/>
              </a:rPr>
              <a:t>overflow register is 16 bits. There for the maximum count it can support if 2^16 clock pulse. main clock pulse duration is 1/16000000 seconds are 16mhz clock frequency</a:t>
            </a:r>
          </a:p>
        </p:txBody>
      </p:sp>
      <p:sp>
        <p:nvSpPr>
          <p:cNvPr id="5" name="Slide Number Placeholder 4">
            <a:extLst>
              <a:ext uri="{FF2B5EF4-FFF2-40B4-BE49-F238E27FC236}">
                <a16:creationId xmlns:a16="http://schemas.microsoft.com/office/drawing/2014/main" id="{645C0911-3A4B-D8B3-78A5-F1C104633FF1}"/>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6276098" y="331631"/>
            <a:ext cx="10983202" cy="9200355"/>
          </a:xfrm>
          <a:custGeom>
            <a:avLst/>
            <a:gdLst/>
            <a:ahLst/>
            <a:cxnLst/>
            <a:rect l="l" t="t" r="r" b="b"/>
            <a:pathLst>
              <a:path w="10983202" h="9200355">
                <a:moveTo>
                  <a:pt x="0" y="0"/>
                </a:moveTo>
                <a:lnTo>
                  <a:pt x="10983202" y="0"/>
                </a:lnTo>
                <a:lnTo>
                  <a:pt x="10983202" y="9200355"/>
                </a:lnTo>
                <a:lnTo>
                  <a:pt x="0" y="9200355"/>
                </a:lnTo>
                <a:lnTo>
                  <a:pt x="0" y="0"/>
                </a:lnTo>
                <a:close/>
              </a:path>
            </a:pathLst>
          </a:custGeom>
          <a:blipFill>
            <a:blip r:embed="rId3"/>
            <a:stretch>
              <a:fillRect l="-1569"/>
            </a:stretch>
          </a:blipFill>
        </p:spPr>
        <p:txBody>
          <a:bodyPr/>
          <a:lstStyle/>
          <a:p>
            <a:endParaRPr lang="en-US"/>
          </a:p>
        </p:txBody>
      </p:sp>
      <p:sp>
        <p:nvSpPr>
          <p:cNvPr id="3" name="TextBox 3"/>
          <p:cNvSpPr txBox="1"/>
          <p:nvPr/>
        </p:nvSpPr>
        <p:spPr>
          <a:xfrm>
            <a:off x="119876" y="308647"/>
            <a:ext cx="8024177" cy="720053"/>
          </a:xfrm>
          <a:prstGeom prst="rect">
            <a:avLst/>
          </a:prstGeom>
        </p:spPr>
        <p:txBody>
          <a:bodyPr lIns="0" tIns="0" rIns="0" bIns="0" rtlCol="0" anchor="t">
            <a:spAutoFit/>
          </a:bodyPr>
          <a:lstStyle/>
          <a:p>
            <a:pPr algn="ctr">
              <a:lnSpc>
                <a:spcPts val="5944"/>
              </a:lnSpc>
            </a:pPr>
            <a:r>
              <a:rPr lang="en-US" sz="4245">
                <a:solidFill>
                  <a:srgbClr val="000000"/>
                </a:solidFill>
                <a:latin typeface="Canva Sans Bold"/>
              </a:rPr>
              <a:t>Các bộ đếm của ATMEGA 328p</a:t>
            </a:r>
          </a:p>
        </p:txBody>
      </p:sp>
      <p:sp>
        <p:nvSpPr>
          <p:cNvPr id="4" name="TextBox 4"/>
          <p:cNvSpPr txBox="1"/>
          <p:nvPr/>
        </p:nvSpPr>
        <p:spPr>
          <a:xfrm>
            <a:off x="788040" y="1113031"/>
            <a:ext cx="4065984"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Bộ đếm 8 bit</a:t>
            </a:r>
          </a:p>
        </p:txBody>
      </p:sp>
      <p:sp>
        <p:nvSpPr>
          <p:cNvPr id="5" name="TextBox 5"/>
          <p:cNvSpPr txBox="1"/>
          <p:nvPr/>
        </p:nvSpPr>
        <p:spPr>
          <a:xfrm>
            <a:off x="119876" y="4193530"/>
            <a:ext cx="5511670" cy="1251408"/>
          </a:xfrm>
          <a:prstGeom prst="rect">
            <a:avLst/>
          </a:prstGeom>
        </p:spPr>
        <p:txBody>
          <a:bodyPr lIns="0" tIns="0" rIns="0" bIns="0" rtlCol="0" anchor="t">
            <a:spAutoFit/>
          </a:bodyPr>
          <a:lstStyle/>
          <a:p>
            <a:pPr algn="ctr">
              <a:lnSpc>
                <a:spcPts val="5063"/>
              </a:lnSpc>
            </a:pPr>
            <a:r>
              <a:rPr lang="en-US" sz="3616">
                <a:solidFill>
                  <a:srgbClr val="000000"/>
                </a:solidFill>
                <a:latin typeface="Canva Sans"/>
              </a:rPr>
              <a:t>Timer /Counter 0</a:t>
            </a:r>
          </a:p>
          <a:p>
            <a:pPr algn="ctr">
              <a:lnSpc>
                <a:spcPts val="5063"/>
              </a:lnSpc>
            </a:pPr>
            <a:r>
              <a:rPr lang="en-US" sz="3616">
                <a:solidFill>
                  <a:srgbClr val="000000"/>
                </a:solidFill>
                <a:latin typeface="Canva Sans"/>
              </a:rPr>
              <a:t>Timer/Counter 2</a:t>
            </a:r>
          </a:p>
        </p:txBody>
      </p:sp>
      <p:sp>
        <p:nvSpPr>
          <p:cNvPr id="6" name="TextBox 6"/>
          <p:cNvSpPr txBox="1"/>
          <p:nvPr/>
        </p:nvSpPr>
        <p:spPr>
          <a:xfrm>
            <a:off x="1028700" y="9643409"/>
            <a:ext cx="14020049" cy="377679"/>
          </a:xfrm>
          <a:prstGeom prst="rect">
            <a:avLst/>
          </a:prstGeom>
        </p:spPr>
        <p:txBody>
          <a:bodyPr lIns="0" tIns="0" rIns="0" bIns="0" rtlCol="0" anchor="t">
            <a:spAutoFit/>
          </a:bodyPr>
          <a:lstStyle/>
          <a:p>
            <a:pPr algn="ctr">
              <a:lnSpc>
                <a:spcPts val="3146"/>
              </a:lnSpc>
              <a:spcBef>
                <a:spcPct val="0"/>
              </a:spcBef>
            </a:pPr>
            <a:r>
              <a:rPr lang="en-US" sz="2247">
                <a:solidFill>
                  <a:srgbClr val="000000"/>
                </a:solidFill>
                <a:latin typeface="Canva Sans"/>
              </a:rPr>
              <a:t> Note:  The “n” in the register and bit names indicates the device number (n = 0 for Timer/Counter 0)</a:t>
            </a:r>
          </a:p>
        </p:txBody>
      </p:sp>
      <p:sp>
        <p:nvSpPr>
          <p:cNvPr id="7" name="Slide Number Placeholder 6">
            <a:extLst>
              <a:ext uri="{FF2B5EF4-FFF2-40B4-BE49-F238E27FC236}">
                <a16:creationId xmlns:a16="http://schemas.microsoft.com/office/drawing/2014/main" id="{B316D18F-F650-3A60-03BE-B89E734C2862}"/>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3957587" y="6104869"/>
            <a:ext cx="10721666" cy="3153431"/>
          </a:xfrm>
          <a:custGeom>
            <a:avLst/>
            <a:gdLst/>
            <a:ahLst/>
            <a:cxnLst/>
            <a:rect l="l" t="t" r="r" b="b"/>
            <a:pathLst>
              <a:path w="10721666" h="3153431">
                <a:moveTo>
                  <a:pt x="0" y="0"/>
                </a:moveTo>
                <a:lnTo>
                  <a:pt x="10721665" y="0"/>
                </a:lnTo>
                <a:lnTo>
                  <a:pt x="10721665" y="3153431"/>
                </a:lnTo>
                <a:lnTo>
                  <a:pt x="0" y="3153431"/>
                </a:lnTo>
                <a:lnTo>
                  <a:pt x="0" y="0"/>
                </a:lnTo>
                <a:close/>
              </a:path>
            </a:pathLst>
          </a:custGeom>
          <a:blipFill>
            <a:blip r:embed="rId2"/>
            <a:stretch>
              <a:fillRect/>
            </a:stretch>
          </a:blipFill>
        </p:spPr>
        <p:txBody>
          <a:bodyPr/>
          <a:lstStyle/>
          <a:p>
            <a:endParaRPr lang="en-US"/>
          </a:p>
        </p:txBody>
      </p:sp>
      <p:sp>
        <p:nvSpPr>
          <p:cNvPr id="3" name="Freeform 3"/>
          <p:cNvSpPr/>
          <p:nvPr/>
        </p:nvSpPr>
        <p:spPr>
          <a:xfrm>
            <a:off x="3957587" y="2320616"/>
            <a:ext cx="12282527" cy="3541694"/>
          </a:xfrm>
          <a:custGeom>
            <a:avLst/>
            <a:gdLst/>
            <a:ahLst/>
            <a:cxnLst/>
            <a:rect l="l" t="t" r="r" b="b"/>
            <a:pathLst>
              <a:path w="12282527" h="3541694">
                <a:moveTo>
                  <a:pt x="0" y="0"/>
                </a:moveTo>
                <a:lnTo>
                  <a:pt x="12282526" y="0"/>
                </a:lnTo>
                <a:lnTo>
                  <a:pt x="12282526" y="3541694"/>
                </a:lnTo>
                <a:lnTo>
                  <a:pt x="0" y="354169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19876" y="308647"/>
            <a:ext cx="8024177" cy="720053"/>
          </a:xfrm>
          <a:prstGeom prst="rect">
            <a:avLst/>
          </a:prstGeom>
        </p:spPr>
        <p:txBody>
          <a:bodyPr lIns="0" tIns="0" rIns="0" bIns="0" rtlCol="0" anchor="t">
            <a:spAutoFit/>
          </a:bodyPr>
          <a:lstStyle/>
          <a:p>
            <a:pPr algn="ctr">
              <a:lnSpc>
                <a:spcPts val="5944"/>
              </a:lnSpc>
            </a:pPr>
            <a:r>
              <a:rPr lang="en-US" sz="4245">
                <a:solidFill>
                  <a:srgbClr val="000000"/>
                </a:solidFill>
                <a:latin typeface="Canva Sans Bold"/>
              </a:rPr>
              <a:t>Các bộ đếm của ATMEGA 328p</a:t>
            </a:r>
          </a:p>
        </p:txBody>
      </p:sp>
      <p:sp>
        <p:nvSpPr>
          <p:cNvPr id="5" name="TextBox 5"/>
          <p:cNvSpPr txBox="1"/>
          <p:nvPr/>
        </p:nvSpPr>
        <p:spPr>
          <a:xfrm>
            <a:off x="488548" y="1124922"/>
            <a:ext cx="6432364"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Bộ đếm 8 bit(T/C0)</a:t>
            </a:r>
          </a:p>
        </p:txBody>
      </p:sp>
      <p:sp>
        <p:nvSpPr>
          <p:cNvPr id="6" name="TextBox 6"/>
          <p:cNvSpPr txBox="1"/>
          <p:nvPr/>
        </p:nvSpPr>
        <p:spPr>
          <a:xfrm>
            <a:off x="1028700" y="9643409"/>
            <a:ext cx="14020049" cy="377679"/>
          </a:xfrm>
          <a:prstGeom prst="rect">
            <a:avLst/>
          </a:prstGeom>
        </p:spPr>
        <p:txBody>
          <a:bodyPr lIns="0" tIns="0" rIns="0" bIns="0" rtlCol="0" anchor="t">
            <a:spAutoFit/>
          </a:bodyPr>
          <a:lstStyle/>
          <a:p>
            <a:pPr algn="ctr">
              <a:lnSpc>
                <a:spcPts val="3146"/>
              </a:lnSpc>
              <a:spcBef>
                <a:spcPct val="0"/>
              </a:spcBef>
            </a:pPr>
            <a:r>
              <a:rPr lang="en-US" sz="2247">
                <a:solidFill>
                  <a:srgbClr val="000000"/>
                </a:solidFill>
                <a:latin typeface="Canva Sans"/>
              </a:rPr>
              <a:t> Note:  The “n” in the register and bit names indicates the device number (n = 0 for Timer/Counter 0)</a:t>
            </a:r>
          </a:p>
        </p:txBody>
      </p:sp>
      <p:sp>
        <p:nvSpPr>
          <p:cNvPr id="7" name="TextBox 7"/>
          <p:cNvSpPr txBox="1"/>
          <p:nvPr/>
        </p:nvSpPr>
        <p:spPr>
          <a:xfrm>
            <a:off x="8144053" y="1604971"/>
            <a:ext cx="5140802" cy="477520"/>
          </a:xfrm>
          <a:prstGeom prst="rect">
            <a:avLst/>
          </a:prstGeom>
        </p:spPr>
        <p:txBody>
          <a:bodyPr lIns="0" tIns="0" rIns="0" bIns="0" rtlCol="0" anchor="t">
            <a:spAutoFit/>
          </a:bodyPr>
          <a:lstStyle/>
          <a:p>
            <a:pPr algn="ctr">
              <a:lnSpc>
                <a:spcPts val="3769"/>
              </a:lnSpc>
              <a:spcBef>
                <a:spcPct val="0"/>
              </a:spcBef>
            </a:pPr>
            <a:r>
              <a:rPr lang="en-US" sz="2899">
                <a:solidFill>
                  <a:srgbClr val="000000"/>
                </a:solidFill>
                <a:latin typeface="Open Sauce Bold"/>
              </a:rPr>
              <a:t>Counter Unit Block Diagram</a:t>
            </a:r>
          </a:p>
        </p:txBody>
      </p:sp>
      <p:sp>
        <p:nvSpPr>
          <p:cNvPr id="8" name="Slide Number Placeholder 7">
            <a:extLst>
              <a:ext uri="{FF2B5EF4-FFF2-40B4-BE49-F238E27FC236}">
                <a16:creationId xmlns:a16="http://schemas.microsoft.com/office/drawing/2014/main" id="{A48D61D7-0329-3060-DB4B-A0EE7BADF847}"/>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3957587" y="6104869"/>
            <a:ext cx="10721666" cy="3153431"/>
          </a:xfrm>
          <a:custGeom>
            <a:avLst/>
            <a:gdLst/>
            <a:ahLst/>
            <a:cxnLst/>
            <a:rect l="l" t="t" r="r" b="b"/>
            <a:pathLst>
              <a:path w="10721666" h="3153431">
                <a:moveTo>
                  <a:pt x="0" y="0"/>
                </a:moveTo>
                <a:lnTo>
                  <a:pt x="10721665" y="0"/>
                </a:lnTo>
                <a:lnTo>
                  <a:pt x="10721665" y="3153431"/>
                </a:lnTo>
                <a:lnTo>
                  <a:pt x="0" y="3153431"/>
                </a:lnTo>
                <a:lnTo>
                  <a:pt x="0" y="0"/>
                </a:lnTo>
                <a:close/>
              </a:path>
            </a:pathLst>
          </a:custGeom>
          <a:blipFill>
            <a:blip r:embed="rId2"/>
            <a:stretch>
              <a:fillRect/>
            </a:stretch>
          </a:blipFill>
        </p:spPr>
        <p:txBody>
          <a:bodyPr/>
          <a:lstStyle/>
          <a:p>
            <a:endParaRPr lang="en-US"/>
          </a:p>
        </p:txBody>
      </p:sp>
      <p:sp>
        <p:nvSpPr>
          <p:cNvPr id="3" name="Freeform 3"/>
          <p:cNvSpPr/>
          <p:nvPr/>
        </p:nvSpPr>
        <p:spPr>
          <a:xfrm>
            <a:off x="2294239" y="2259032"/>
            <a:ext cx="14965061" cy="3665786"/>
          </a:xfrm>
          <a:custGeom>
            <a:avLst/>
            <a:gdLst/>
            <a:ahLst/>
            <a:cxnLst/>
            <a:rect l="l" t="t" r="r" b="b"/>
            <a:pathLst>
              <a:path w="14965061" h="3665786">
                <a:moveTo>
                  <a:pt x="0" y="0"/>
                </a:moveTo>
                <a:lnTo>
                  <a:pt x="14965061" y="0"/>
                </a:lnTo>
                <a:lnTo>
                  <a:pt x="14965061" y="3665786"/>
                </a:lnTo>
                <a:lnTo>
                  <a:pt x="0" y="3665786"/>
                </a:lnTo>
                <a:lnTo>
                  <a:pt x="0" y="0"/>
                </a:lnTo>
                <a:close/>
              </a:path>
            </a:pathLst>
          </a:custGeom>
          <a:blipFill>
            <a:blip r:embed="rId3"/>
            <a:stretch>
              <a:fillRect b="-13066"/>
            </a:stretch>
          </a:blipFill>
        </p:spPr>
        <p:txBody>
          <a:bodyPr/>
          <a:lstStyle/>
          <a:p>
            <a:endParaRPr lang="en-US"/>
          </a:p>
        </p:txBody>
      </p:sp>
      <p:sp>
        <p:nvSpPr>
          <p:cNvPr id="4" name="TextBox 4"/>
          <p:cNvSpPr txBox="1"/>
          <p:nvPr/>
        </p:nvSpPr>
        <p:spPr>
          <a:xfrm>
            <a:off x="119876" y="308647"/>
            <a:ext cx="8024177" cy="720053"/>
          </a:xfrm>
          <a:prstGeom prst="rect">
            <a:avLst/>
          </a:prstGeom>
        </p:spPr>
        <p:txBody>
          <a:bodyPr lIns="0" tIns="0" rIns="0" bIns="0" rtlCol="0" anchor="t">
            <a:spAutoFit/>
          </a:bodyPr>
          <a:lstStyle/>
          <a:p>
            <a:pPr algn="ctr">
              <a:lnSpc>
                <a:spcPts val="5944"/>
              </a:lnSpc>
            </a:pPr>
            <a:r>
              <a:rPr lang="en-US" sz="4245">
                <a:solidFill>
                  <a:srgbClr val="000000"/>
                </a:solidFill>
                <a:latin typeface="Canva Sans Bold"/>
              </a:rPr>
              <a:t>Các bộ đếm của ATMEGA 328p</a:t>
            </a:r>
          </a:p>
        </p:txBody>
      </p:sp>
      <p:sp>
        <p:nvSpPr>
          <p:cNvPr id="5" name="TextBox 5"/>
          <p:cNvSpPr txBox="1"/>
          <p:nvPr/>
        </p:nvSpPr>
        <p:spPr>
          <a:xfrm>
            <a:off x="788040" y="1113031"/>
            <a:ext cx="835596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Bộ đếm 8 bit T/C2</a:t>
            </a:r>
          </a:p>
        </p:txBody>
      </p:sp>
      <p:sp>
        <p:nvSpPr>
          <p:cNvPr id="6" name="TextBox 6"/>
          <p:cNvSpPr txBox="1"/>
          <p:nvPr/>
        </p:nvSpPr>
        <p:spPr>
          <a:xfrm>
            <a:off x="1028700" y="9643409"/>
            <a:ext cx="14020049" cy="377679"/>
          </a:xfrm>
          <a:prstGeom prst="rect">
            <a:avLst/>
          </a:prstGeom>
        </p:spPr>
        <p:txBody>
          <a:bodyPr lIns="0" tIns="0" rIns="0" bIns="0" rtlCol="0" anchor="t">
            <a:spAutoFit/>
          </a:bodyPr>
          <a:lstStyle/>
          <a:p>
            <a:pPr algn="ctr">
              <a:lnSpc>
                <a:spcPts val="3146"/>
              </a:lnSpc>
              <a:spcBef>
                <a:spcPct val="0"/>
              </a:spcBef>
            </a:pPr>
            <a:r>
              <a:rPr lang="en-US" sz="2247">
                <a:solidFill>
                  <a:srgbClr val="000000"/>
                </a:solidFill>
                <a:latin typeface="Canva Sans"/>
              </a:rPr>
              <a:t> Note:  The “n” in the register and bit names indicates the device number (n = 0 for Timer/Counter 0)</a:t>
            </a:r>
          </a:p>
        </p:txBody>
      </p:sp>
      <p:sp>
        <p:nvSpPr>
          <p:cNvPr id="7" name="TextBox 7"/>
          <p:cNvSpPr txBox="1"/>
          <p:nvPr/>
        </p:nvSpPr>
        <p:spPr>
          <a:xfrm>
            <a:off x="10666627" y="1522606"/>
            <a:ext cx="5140802" cy="477520"/>
          </a:xfrm>
          <a:prstGeom prst="rect">
            <a:avLst/>
          </a:prstGeom>
        </p:spPr>
        <p:txBody>
          <a:bodyPr lIns="0" tIns="0" rIns="0" bIns="0" rtlCol="0" anchor="t">
            <a:spAutoFit/>
          </a:bodyPr>
          <a:lstStyle/>
          <a:p>
            <a:pPr algn="ctr">
              <a:lnSpc>
                <a:spcPts val="3769"/>
              </a:lnSpc>
              <a:spcBef>
                <a:spcPct val="0"/>
              </a:spcBef>
            </a:pPr>
            <a:r>
              <a:rPr lang="en-US" sz="2899">
                <a:solidFill>
                  <a:srgbClr val="000000"/>
                </a:solidFill>
                <a:latin typeface="Open Sauce Bold"/>
              </a:rPr>
              <a:t>Counter Unit Block Diagram</a:t>
            </a:r>
          </a:p>
        </p:txBody>
      </p:sp>
      <p:sp>
        <p:nvSpPr>
          <p:cNvPr id="8" name="Slide Number Placeholder 7">
            <a:extLst>
              <a:ext uri="{FF2B5EF4-FFF2-40B4-BE49-F238E27FC236}">
                <a16:creationId xmlns:a16="http://schemas.microsoft.com/office/drawing/2014/main" id="{C3B1F159-C7BB-C64D-51DE-7B112B9065A3}"/>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19876" y="308647"/>
            <a:ext cx="8630015" cy="720053"/>
          </a:xfrm>
          <a:prstGeom prst="rect">
            <a:avLst/>
          </a:prstGeom>
        </p:spPr>
        <p:txBody>
          <a:bodyPr lIns="0" tIns="0" rIns="0" bIns="0" rtlCol="0" anchor="t">
            <a:spAutoFit/>
          </a:bodyPr>
          <a:lstStyle/>
          <a:p>
            <a:pPr algn="ctr">
              <a:lnSpc>
                <a:spcPts val="5944"/>
              </a:lnSpc>
            </a:pPr>
            <a:r>
              <a:rPr lang="en-US" sz="4245">
                <a:solidFill>
                  <a:srgbClr val="000000"/>
                </a:solidFill>
                <a:latin typeface="Canva Sans Bold"/>
              </a:rPr>
              <a:t>Các bộ đếm của ATMEGA 328p</a:t>
            </a:r>
          </a:p>
        </p:txBody>
      </p:sp>
      <p:sp>
        <p:nvSpPr>
          <p:cNvPr id="3" name="TextBox 3"/>
          <p:cNvSpPr txBox="1"/>
          <p:nvPr/>
        </p:nvSpPr>
        <p:spPr>
          <a:xfrm>
            <a:off x="788040" y="1113031"/>
            <a:ext cx="5003160" cy="877291"/>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Canva Sans Bold"/>
              </a:rPr>
              <a:t>Bộ</a:t>
            </a:r>
            <a:r>
              <a:rPr lang="en-US" sz="5199" dirty="0">
                <a:solidFill>
                  <a:srgbClr val="000000"/>
                </a:solidFill>
                <a:latin typeface="Canva Sans Bold"/>
              </a:rPr>
              <a:t> </a:t>
            </a:r>
            <a:r>
              <a:rPr lang="en-US" sz="5199" dirty="0" err="1">
                <a:solidFill>
                  <a:srgbClr val="000000"/>
                </a:solidFill>
                <a:latin typeface="Canva Sans Bold"/>
              </a:rPr>
              <a:t>đếm</a:t>
            </a:r>
            <a:r>
              <a:rPr lang="en-US" sz="5199" dirty="0">
                <a:solidFill>
                  <a:srgbClr val="000000"/>
                </a:solidFill>
                <a:latin typeface="Canva Sans Bold"/>
              </a:rPr>
              <a:t> 16 bit</a:t>
            </a:r>
          </a:p>
        </p:txBody>
      </p:sp>
      <p:sp>
        <p:nvSpPr>
          <p:cNvPr id="4" name="TextBox 4"/>
          <p:cNvSpPr txBox="1"/>
          <p:nvPr/>
        </p:nvSpPr>
        <p:spPr>
          <a:xfrm>
            <a:off x="119876" y="4193530"/>
            <a:ext cx="5511670" cy="613111"/>
          </a:xfrm>
          <a:prstGeom prst="rect">
            <a:avLst/>
          </a:prstGeom>
        </p:spPr>
        <p:txBody>
          <a:bodyPr lIns="0" tIns="0" rIns="0" bIns="0" rtlCol="0" anchor="t">
            <a:spAutoFit/>
          </a:bodyPr>
          <a:lstStyle/>
          <a:p>
            <a:pPr algn="ctr">
              <a:lnSpc>
                <a:spcPts val="5063"/>
              </a:lnSpc>
            </a:pPr>
            <a:r>
              <a:rPr lang="en-US" sz="3616">
                <a:solidFill>
                  <a:srgbClr val="000000"/>
                </a:solidFill>
                <a:latin typeface="Canva Sans"/>
              </a:rPr>
              <a:t>Timer /Counter 1</a:t>
            </a:r>
          </a:p>
        </p:txBody>
      </p:sp>
      <p:sp>
        <p:nvSpPr>
          <p:cNvPr id="5" name="TextBox 5"/>
          <p:cNvSpPr txBox="1"/>
          <p:nvPr/>
        </p:nvSpPr>
        <p:spPr>
          <a:xfrm>
            <a:off x="1028700" y="9643409"/>
            <a:ext cx="14020049" cy="377679"/>
          </a:xfrm>
          <a:prstGeom prst="rect">
            <a:avLst/>
          </a:prstGeom>
        </p:spPr>
        <p:txBody>
          <a:bodyPr lIns="0" tIns="0" rIns="0" bIns="0" rtlCol="0" anchor="t">
            <a:spAutoFit/>
          </a:bodyPr>
          <a:lstStyle/>
          <a:p>
            <a:pPr algn="ctr">
              <a:lnSpc>
                <a:spcPts val="3146"/>
              </a:lnSpc>
              <a:spcBef>
                <a:spcPct val="0"/>
              </a:spcBef>
            </a:pPr>
            <a:r>
              <a:rPr lang="en-US" sz="2247">
                <a:solidFill>
                  <a:srgbClr val="000000"/>
                </a:solidFill>
                <a:latin typeface="Canva Sans"/>
              </a:rPr>
              <a:t> Note:  The “n” in the register and bit names indicates the device number (n = 0 for Timer/Counter 0)</a:t>
            </a:r>
          </a:p>
        </p:txBody>
      </p:sp>
      <p:sp>
        <p:nvSpPr>
          <p:cNvPr id="6" name="Freeform 6"/>
          <p:cNvSpPr/>
          <p:nvPr/>
        </p:nvSpPr>
        <p:spPr>
          <a:xfrm>
            <a:off x="6799642" y="1028700"/>
            <a:ext cx="10459658" cy="8524210"/>
          </a:xfrm>
          <a:custGeom>
            <a:avLst/>
            <a:gdLst/>
            <a:ahLst/>
            <a:cxnLst/>
            <a:rect l="l" t="t" r="r" b="b"/>
            <a:pathLst>
              <a:path w="10459658" h="8524210">
                <a:moveTo>
                  <a:pt x="0" y="0"/>
                </a:moveTo>
                <a:lnTo>
                  <a:pt x="10459658" y="0"/>
                </a:lnTo>
                <a:lnTo>
                  <a:pt x="10459658" y="8524210"/>
                </a:lnTo>
                <a:lnTo>
                  <a:pt x="0" y="8524210"/>
                </a:lnTo>
                <a:lnTo>
                  <a:pt x="0" y="0"/>
                </a:lnTo>
                <a:close/>
              </a:path>
            </a:pathLst>
          </a:custGeom>
          <a:blipFill>
            <a:blip r:embed="rId2"/>
            <a:stretch>
              <a:fillRect/>
            </a:stretch>
          </a:blipFill>
        </p:spPr>
        <p:txBody>
          <a:bodyPr/>
          <a:lstStyle/>
          <a:p>
            <a:endParaRPr lang="en-US"/>
          </a:p>
        </p:txBody>
      </p:sp>
      <p:sp>
        <p:nvSpPr>
          <p:cNvPr id="7" name="Slide Number Placeholder 6">
            <a:extLst>
              <a:ext uri="{FF2B5EF4-FFF2-40B4-BE49-F238E27FC236}">
                <a16:creationId xmlns:a16="http://schemas.microsoft.com/office/drawing/2014/main" id="{270A5FDC-5F44-1019-3016-E06FC2D2E4C1}"/>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742664" y="6843726"/>
            <a:ext cx="12377945" cy="3443274"/>
          </a:xfrm>
          <a:custGeom>
            <a:avLst/>
            <a:gdLst/>
            <a:ahLst/>
            <a:cxnLst/>
            <a:rect l="l" t="t" r="r" b="b"/>
            <a:pathLst>
              <a:path w="12377945" h="3443274">
                <a:moveTo>
                  <a:pt x="0" y="0"/>
                </a:moveTo>
                <a:lnTo>
                  <a:pt x="12377945" y="0"/>
                </a:lnTo>
                <a:lnTo>
                  <a:pt x="12377945" y="3443274"/>
                </a:lnTo>
                <a:lnTo>
                  <a:pt x="0" y="3443274"/>
                </a:lnTo>
                <a:lnTo>
                  <a:pt x="0" y="0"/>
                </a:lnTo>
                <a:close/>
              </a:path>
            </a:pathLst>
          </a:custGeom>
          <a:blipFill>
            <a:blip r:embed="rId3"/>
            <a:stretch>
              <a:fillRect t="-5283" b="-5283"/>
            </a:stretch>
          </a:blipFill>
        </p:spPr>
        <p:txBody>
          <a:bodyPr/>
          <a:lstStyle/>
          <a:p>
            <a:endParaRPr lang="en-US"/>
          </a:p>
        </p:txBody>
      </p:sp>
      <p:sp>
        <p:nvSpPr>
          <p:cNvPr id="3" name="Freeform 3"/>
          <p:cNvSpPr/>
          <p:nvPr/>
        </p:nvSpPr>
        <p:spPr>
          <a:xfrm>
            <a:off x="4294437" y="1130218"/>
            <a:ext cx="13657140" cy="4270062"/>
          </a:xfrm>
          <a:custGeom>
            <a:avLst/>
            <a:gdLst/>
            <a:ahLst/>
            <a:cxnLst/>
            <a:rect l="l" t="t" r="r" b="b"/>
            <a:pathLst>
              <a:path w="13657140" h="4270062">
                <a:moveTo>
                  <a:pt x="0" y="0"/>
                </a:moveTo>
                <a:lnTo>
                  <a:pt x="13657139" y="0"/>
                </a:lnTo>
                <a:lnTo>
                  <a:pt x="13657139" y="4270061"/>
                </a:lnTo>
                <a:lnTo>
                  <a:pt x="0" y="4270061"/>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662296" y="308701"/>
            <a:ext cx="4160736" cy="821517"/>
          </a:xfrm>
          <a:prstGeom prst="rect">
            <a:avLst/>
          </a:prstGeom>
        </p:spPr>
        <p:txBody>
          <a:bodyPr lIns="0" tIns="0" rIns="0" bIns="0" rtlCol="0" anchor="t">
            <a:spAutoFit/>
          </a:bodyPr>
          <a:lstStyle/>
          <a:p>
            <a:pPr algn="ctr">
              <a:lnSpc>
                <a:spcPts val="6677"/>
              </a:lnSpc>
            </a:pPr>
            <a:r>
              <a:rPr lang="en-US" sz="4769">
                <a:solidFill>
                  <a:srgbClr val="000000"/>
                </a:solidFill>
                <a:latin typeface="Canva Sans Bold"/>
              </a:rPr>
              <a:t>Bộ đếm 16-bit</a:t>
            </a:r>
          </a:p>
        </p:txBody>
      </p:sp>
      <p:sp>
        <p:nvSpPr>
          <p:cNvPr id="5" name="TextBox 5"/>
          <p:cNvSpPr txBox="1"/>
          <p:nvPr/>
        </p:nvSpPr>
        <p:spPr>
          <a:xfrm>
            <a:off x="0" y="5642294"/>
            <a:ext cx="18172229" cy="118046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Canva Sans"/>
              </a:rPr>
              <a:t>Phần chính của Bộ đếm thời gian / Bộ đếm 16 bit là bộ đếm hai chiều 16 bit có thể lập trình, như thể hiện trong sơ đồ khối:</a:t>
            </a:r>
          </a:p>
        </p:txBody>
      </p:sp>
      <p:sp>
        <p:nvSpPr>
          <p:cNvPr id="6" name="TextBox 6"/>
          <p:cNvSpPr txBox="1"/>
          <p:nvPr/>
        </p:nvSpPr>
        <p:spPr>
          <a:xfrm>
            <a:off x="8156745" y="551180"/>
            <a:ext cx="5140802" cy="477520"/>
          </a:xfrm>
          <a:prstGeom prst="rect">
            <a:avLst/>
          </a:prstGeom>
        </p:spPr>
        <p:txBody>
          <a:bodyPr lIns="0" tIns="0" rIns="0" bIns="0" rtlCol="0" anchor="t">
            <a:spAutoFit/>
          </a:bodyPr>
          <a:lstStyle/>
          <a:p>
            <a:pPr algn="ctr">
              <a:lnSpc>
                <a:spcPts val="3769"/>
              </a:lnSpc>
              <a:spcBef>
                <a:spcPct val="0"/>
              </a:spcBef>
            </a:pPr>
            <a:r>
              <a:rPr lang="en-US" sz="2899">
                <a:solidFill>
                  <a:srgbClr val="000000"/>
                </a:solidFill>
                <a:latin typeface="Open Sauce Bold"/>
              </a:rPr>
              <a:t>Counter Unit Block Diagram</a:t>
            </a:r>
          </a:p>
        </p:txBody>
      </p:sp>
      <p:sp>
        <p:nvSpPr>
          <p:cNvPr id="7" name="Slide Number Placeholder 6">
            <a:extLst>
              <a:ext uri="{FF2B5EF4-FFF2-40B4-BE49-F238E27FC236}">
                <a16:creationId xmlns:a16="http://schemas.microsoft.com/office/drawing/2014/main" id="{0BFF6CB9-FC0E-F2D7-89D5-11DCC637300F}"/>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339132" y="1133475"/>
            <a:ext cx="6057579" cy="1038225"/>
          </a:xfrm>
          <a:prstGeom prst="rect">
            <a:avLst/>
          </a:prstGeom>
        </p:spPr>
        <p:txBody>
          <a:bodyPr lIns="0" tIns="0" rIns="0" bIns="0" rtlCol="0" anchor="t">
            <a:spAutoFit/>
          </a:bodyPr>
          <a:lstStyle/>
          <a:p>
            <a:pPr marL="0" lvl="0" indent="0" algn="l">
              <a:lnSpc>
                <a:spcPts val="7875"/>
              </a:lnSpc>
            </a:pPr>
            <a:r>
              <a:rPr lang="en-US" sz="7500" spc="735">
                <a:solidFill>
                  <a:srgbClr val="231F20"/>
                </a:solidFill>
                <a:latin typeface="Oswald Bold"/>
              </a:rPr>
              <a:t>SƠ ĐỒ CHÂN</a:t>
            </a:r>
          </a:p>
        </p:txBody>
      </p:sp>
      <p:sp>
        <p:nvSpPr>
          <p:cNvPr id="6" name="Freeform 6"/>
          <p:cNvSpPr/>
          <p:nvPr/>
        </p:nvSpPr>
        <p:spPr>
          <a:xfrm>
            <a:off x="6057579" y="0"/>
            <a:ext cx="12230421" cy="10287000"/>
          </a:xfrm>
          <a:custGeom>
            <a:avLst/>
            <a:gdLst/>
            <a:ahLst/>
            <a:cxnLst/>
            <a:rect l="l" t="t" r="r" b="b"/>
            <a:pathLst>
              <a:path w="12230421" h="10287000">
                <a:moveTo>
                  <a:pt x="0" y="0"/>
                </a:moveTo>
                <a:lnTo>
                  <a:pt x="12230421" y="0"/>
                </a:lnTo>
                <a:lnTo>
                  <a:pt x="12230421" y="10287000"/>
                </a:lnTo>
                <a:lnTo>
                  <a:pt x="0" y="10287000"/>
                </a:lnTo>
                <a:lnTo>
                  <a:pt x="0" y="0"/>
                </a:lnTo>
                <a:close/>
              </a:path>
            </a:pathLst>
          </a:custGeom>
          <a:blipFill>
            <a:blip r:embed="rId5"/>
            <a:stretch>
              <a:fillRect l="-39249" t="-18006" r="-41751" b="-20333"/>
            </a:stretch>
          </a:blipFill>
        </p:spPr>
        <p:txBody>
          <a:bodyPr/>
          <a:lstStyle/>
          <a:p>
            <a:endParaRPr lang="en-US"/>
          </a:p>
        </p:txBody>
      </p:sp>
      <p:sp>
        <p:nvSpPr>
          <p:cNvPr id="7" name="Slide Number Placeholder 6">
            <a:extLst>
              <a:ext uri="{FF2B5EF4-FFF2-40B4-BE49-F238E27FC236}">
                <a16:creationId xmlns:a16="http://schemas.microsoft.com/office/drawing/2014/main" id="{F6AEF620-4D32-A828-C2DE-E9EA40DE6218}"/>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885825"/>
            <a:ext cx="7282505" cy="1351429"/>
          </a:xfrm>
          <a:prstGeom prst="rect">
            <a:avLst/>
          </a:prstGeom>
        </p:spPr>
        <p:txBody>
          <a:bodyPr lIns="0" tIns="0" rIns="0" bIns="0" rtlCol="0" anchor="t">
            <a:spAutoFit/>
          </a:bodyPr>
          <a:lstStyle/>
          <a:p>
            <a:pPr algn="ctr">
              <a:lnSpc>
                <a:spcPts val="11157"/>
              </a:lnSpc>
            </a:pPr>
            <a:r>
              <a:rPr lang="en-US" sz="7969">
                <a:solidFill>
                  <a:srgbClr val="000000"/>
                </a:solidFill>
                <a:latin typeface="Canva Sans Bold"/>
              </a:rPr>
              <a:t>Timer Couter 1</a:t>
            </a:r>
          </a:p>
        </p:txBody>
      </p:sp>
      <p:sp>
        <p:nvSpPr>
          <p:cNvPr id="3" name="TextBox 3"/>
          <p:cNvSpPr txBox="1"/>
          <p:nvPr/>
        </p:nvSpPr>
        <p:spPr>
          <a:xfrm>
            <a:off x="1246959" y="3486605"/>
            <a:ext cx="12739343" cy="5965095"/>
          </a:xfrm>
          <a:prstGeom prst="rect">
            <a:avLst/>
          </a:prstGeom>
        </p:spPr>
        <p:txBody>
          <a:bodyPr lIns="0" tIns="0" rIns="0" bIns="0" rtlCol="0" anchor="t">
            <a:spAutoFit/>
          </a:bodyPr>
          <a:lstStyle/>
          <a:p>
            <a:pPr algn="l">
              <a:lnSpc>
                <a:spcPts val="4294"/>
              </a:lnSpc>
              <a:spcBef>
                <a:spcPct val="0"/>
              </a:spcBef>
            </a:pPr>
            <a:r>
              <a:rPr lang="en-US" sz="3303">
                <a:solidFill>
                  <a:srgbClr val="000000"/>
                </a:solidFill>
                <a:ea typeface="Open Sauce"/>
              </a:rPr>
              <a:t>●</a:t>
            </a:r>
            <a:r>
              <a:rPr lang="en-US" sz="3303">
                <a:solidFill>
                  <a:srgbClr val="000000"/>
                </a:solidFill>
                <a:latin typeface="Open Sauce"/>
              </a:rPr>
              <a:t>Thiết kế 16 bit thực sự (tức là cho phép PWM 16 bit)</a:t>
            </a:r>
          </a:p>
          <a:p>
            <a:pPr algn="l">
              <a:lnSpc>
                <a:spcPts val="4294"/>
              </a:lnSpc>
              <a:spcBef>
                <a:spcPct val="0"/>
              </a:spcBef>
            </a:pPr>
            <a:r>
              <a:rPr lang="en-US" sz="3303">
                <a:solidFill>
                  <a:srgbClr val="000000"/>
                </a:solidFill>
                <a:latin typeface="Open Sauce"/>
                <a:ea typeface="Open Sauce"/>
              </a:rPr>
              <a:t>● Hai đơn vị so sánh đầu ra độc lập </a:t>
            </a:r>
          </a:p>
          <a:p>
            <a:pPr algn="l">
              <a:lnSpc>
                <a:spcPts val="4294"/>
              </a:lnSpc>
              <a:spcBef>
                <a:spcPct val="0"/>
              </a:spcBef>
            </a:pPr>
            <a:r>
              <a:rPr lang="en-US" sz="3303">
                <a:solidFill>
                  <a:srgbClr val="000000"/>
                </a:solidFill>
                <a:latin typeface="Open Sauce"/>
                <a:ea typeface="Open Sauce"/>
              </a:rPr>
              <a:t>● Thanh ghi so sánh đầu ra bộ đệm kép </a:t>
            </a:r>
          </a:p>
          <a:p>
            <a:pPr algn="l">
              <a:lnSpc>
                <a:spcPts val="4294"/>
              </a:lnSpc>
              <a:spcBef>
                <a:spcPct val="0"/>
              </a:spcBef>
            </a:pPr>
            <a:r>
              <a:rPr lang="en-US" sz="3303">
                <a:solidFill>
                  <a:srgbClr val="000000"/>
                </a:solidFill>
                <a:latin typeface="Open Sauce"/>
                <a:ea typeface="Open Sauce"/>
              </a:rPr>
              <a:t>● Một đơn vị thu đầu vào </a:t>
            </a:r>
          </a:p>
          <a:p>
            <a:pPr algn="l">
              <a:lnSpc>
                <a:spcPts val="4294"/>
              </a:lnSpc>
              <a:spcBef>
                <a:spcPct val="0"/>
              </a:spcBef>
            </a:pPr>
            <a:r>
              <a:rPr lang="en-US" sz="3303">
                <a:solidFill>
                  <a:srgbClr val="000000"/>
                </a:solidFill>
                <a:latin typeface="Open Sauce"/>
                <a:ea typeface="Open Sauce"/>
              </a:rPr>
              <a:t>● Bộ khử tiếng ồn chụp đầu vào </a:t>
            </a:r>
          </a:p>
          <a:p>
            <a:pPr algn="l">
              <a:lnSpc>
                <a:spcPts val="4294"/>
              </a:lnSpc>
              <a:spcBef>
                <a:spcPct val="0"/>
              </a:spcBef>
            </a:pPr>
            <a:r>
              <a:rPr lang="en-US" sz="3303">
                <a:solidFill>
                  <a:srgbClr val="000000"/>
                </a:solidFill>
                <a:latin typeface="Open Sauce"/>
                <a:ea typeface="Open Sauce"/>
              </a:rPr>
              <a:t>● Xóa hẹn giờ khi so sánh trận đấu (tự động tải lại) </a:t>
            </a:r>
          </a:p>
          <a:p>
            <a:pPr algn="l">
              <a:lnSpc>
                <a:spcPts val="4294"/>
              </a:lnSpc>
              <a:spcBef>
                <a:spcPct val="0"/>
              </a:spcBef>
            </a:pPr>
            <a:r>
              <a:rPr lang="en-US" sz="3303">
                <a:solidFill>
                  <a:srgbClr val="000000"/>
                </a:solidFill>
                <a:latin typeface="Open Sauce"/>
                <a:ea typeface="Open Sauce"/>
              </a:rPr>
              <a:t>● Bộ điều biến độ rộng xung chính xác, không trục trặc (PWM) </a:t>
            </a:r>
          </a:p>
          <a:p>
            <a:pPr algn="l">
              <a:lnSpc>
                <a:spcPts val="4294"/>
              </a:lnSpc>
              <a:spcBef>
                <a:spcPct val="0"/>
              </a:spcBef>
            </a:pPr>
            <a:r>
              <a:rPr lang="en-US" sz="3303">
                <a:solidFill>
                  <a:srgbClr val="000000"/>
                </a:solidFill>
                <a:latin typeface="Open Sauce"/>
                <a:ea typeface="Open Sauce"/>
              </a:rPr>
              <a:t>● Thời gian PWM thay đổi </a:t>
            </a:r>
          </a:p>
          <a:p>
            <a:pPr algn="l">
              <a:lnSpc>
                <a:spcPts val="4294"/>
              </a:lnSpc>
              <a:spcBef>
                <a:spcPct val="0"/>
              </a:spcBef>
            </a:pPr>
            <a:r>
              <a:rPr lang="en-US" sz="3303">
                <a:solidFill>
                  <a:srgbClr val="000000"/>
                </a:solidFill>
                <a:latin typeface="Open Sauce"/>
                <a:ea typeface="Open Sauce"/>
              </a:rPr>
              <a:t>● Bộ tạo tần số </a:t>
            </a:r>
          </a:p>
          <a:p>
            <a:pPr algn="l">
              <a:lnSpc>
                <a:spcPts val="4294"/>
              </a:lnSpc>
              <a:spcBef>
                <a:spcPct val="0"/>
              </a:spcBef>
            </a:pPr>
            <a:r>
              <a:rPr lang="en-US" sz="3303">
                <a:solidFill>
                  <a:srgbClr val="000000"/>
                </a:solidFill>
                <a:latin typeface="Open Sauce"/>
                <a:ea typeface="Open Sauce"/>
              </a:rPr>
              <a:t>● Bộ đếm sự kiện bên ngoài </a:t>
            </a:r>
          </a:p>
          <a:p>
            <a:pPr algn="l">
              <a:lnSpc>
                <a:spcPts val="4294"/>
              </a:lnSpc>
              <a:spcBef>
                <a:spcPct val="0"/>
              </a:spcBef>
            </a:pPr>
            <a:r>
              <a:rPr lang="en-US" sz="3303">
                <a:solidFill>
                  <a:srgbClr val="000000"/>
                </a:solidFill>
                <a:latin typeface="Open Sauce"/>
                <a:ea typeface="Open Sauce"/>
              </a:rPr>
              <a:t>● Bốn nguồn ngắt độc lập (TOV1,  OCF1A, OCF1B và ICF1)</a:t>
            </a:r>
          </a:p>
        </p:txBody>
      </p:sp>
      <p:sp>
        <p:nvSpPr>
          <p:cNvPr id="4" name="TextBox 4"/>
          <p:cNvSpPr txBox="1"/>
          <p:nvPr/>
        </p:nvSpPr>
        <p:spPr>
          <a:xfrm>
            <a:off x="1246959" y="2333852"/>
            <a:ext cx="3419636" cy="970429"/>
          </a:xfrm>
          <a:prstGeom prst="rect">
            <a:avLst/>
          </a:prstGeom>
        </p:spPr>
        <p:txBody>
          <a:bodyPr lIns="0" tIns="0" rIns="0" bIns="0" rtlCol="0" anchor="t">
            <a:spAutoFit/>
          </a:bodyPr>
          <a:lstStyle/>
          <a:p>
            <a:pPr algn="ctr">
              <a:lnSpc>
                <a:spcPts val="7904"/>
              </a:lnSpc>
            </a:pPr>
            <a:r>
              <a:rPr lang="en-US" sz="5645">
                <a:solidFill>
                  <a:srgbClr val="000000"/>
                </a:solidFill>
                <a:latin typeface="Canva Sans Bold"/>
              </a:rPr>
              <a:t>Tính năng</a:t>
            </a:r>
          </a:p>
        </p:txBody>
      </p:sp>
      <p:sp>
        <p:nvSpPr>
          <p:cNvPr id="5" name="Slide Number Placeholder 4">
            <a:extLst>
              <a:ext uri="{FF2B5EF4-FFF2-40B4-BE49-F238E27FC236}">
                <a16:creationId xmlns:a16="http://schemas.microsoft.com/office/drawing/2014/main" id="{84840FCD-980A-2D9E-D964-C83C3E867171}"/>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447800" y="4704304"/>
            <a:ext cx="13212024" cy="1529425"/>
          </a:xfrm>
          <a:custGeom>
            <a:avLst/>
            <a:gdLst/>
            <a:ahLst/>
            <a:cxnLst/>
            <a:rect l="l" t="t" r="r" b="b"/>
            <a:pathLst>
              <a:path w="13212024" h="1529425">
                <a:moveTo>
                  <a:pt x="0" y="0"/>
                </a:moveTo>
                <a:lnTo>
                  <a:pt x="13212024" y="0"/>
                </a:lnTo>
                <a:lnTo>
                  <a:pt x="13212024" y="1529426"/>
                </a:lnTo>
                <a:lnTo>
                  <a:pt x="0" y="152942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15032" y="188278"/>
            <a:ext cx="7282505" cy="1351429"/>
          </a:xfrm>
          <a:prstGeom prst="rect">
            <a:avLst/>
          </a:prstGeom>
        </p:spPr>
        <p:txBody>
          <a:bodyPr lIns="0" tIns="0" rIns="0" bIns="0" rtlCol="0" anchor="t">
            <a:spAutoFit/>
          </a:bodyPr>
          <a:lstStyle/>
          <a:p>
            <a:pPr algn="ctr">
              <a:lnSpc>
                <a:spcPts val="11157"/>
              </a:lnSpc>
            </a:pPr>
            <a:r>
              <a:rPr lang="en-US" sz="7969">
                <a:solidFill>
                  <a:srgbClr val="000000"/>
                </a:solidFill>
                <a:latin typeface="Canva Sans Bold"/>
              </a:rPr>
              <a:t>Timer Couter 1</a:t>
            </a:r>
          </a:p>
        </p:txBody>
      </p:sp>
      <p:sp>
        <p:nvSpPr>
          <p:cNvPr id="4" name="TextBox 4"/>
          <p:cNvSpPr txBox="1"/>
          <p:nvPr/>
        </p:nvSpPr>
        <p:spPr>
          <a:xfrm>
            <a:off x="-1447800" y="1569981"/>
            <a:ext cx="7455526" cy="887095"/>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Bold"/>
              </a:rPr>
              <a:t>Thanh </a:t>
            </a:r>
            <a:r>
              <a:rPr lang="en-US" sz="5199" dirty="0" err="1">
                <a:solidFill>
                  <a:srgbClr val="000000"/>
                </a:solidFill>
                <a:latin typeface="Canva Sans Bold"/>
              </a:rPr>
              <a:t>ghi</a:t>
            </a:r>
            <a:endParaRPr lang="en-US" sz="5199" dirty="0">
              <a:solidFill>
                <a:srgbClr val="000000"/>
              </a:solidFill>
              <a:latin typeface="Canva Sans Bold"/>
            </a:endParaRPr>
          </a:p>
        </p:txBody>
      </p:sp>
      <p:sp>
        <p:nvSpPr>
          <p:cNvPr id="5" name="TextBox 5"/>
          <p:cNvSpPr txBox="1"/>
          <p:nvPr/>
        </p:nvSpPr>
        <p:spPr>
          <a:xfrm>
            <a:off x="5507276" y="4008632"/>
            <a:ext cx="3780521"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Thanh </a:t>
            </a:r>
            <a:r>
              <a:rPr lang="en-US" sz="3399" dirty="0" err="1">
                <a:solidFill>
                  <a:srgbClr val="000000"/>
                </a:solidFill>
                <a:latin typeface="Canva Sans"/>
              </a:rPr>
              <a:t>ghi</a:t>
            </a:r>
            <a:r>
              <a:rPr lang="en-US" sz="3399" dirty="0">
                <a:solidFill>
                  <a:srgbClr val="000000"/>
                </a:solidFill>
                <a:latin typeface="Canva Sans"/>
              </a:rPr>
              <a:t> TIFR1</a:t>
            </a:r>
          </a:p>
        </p:txBody>
      </p:sp>
      <p:sp>
        <p:nvSpPr>
          <p:cNvPr id="6" name="TextBox 6"/>
          <p:cNvSpPr txBox="1"/>
          <p:nvPr/>
        </p:nvSpPr>
        <p:spPr>
          <a:xfrm>
            <a:off x="4038600" y="6639206"/>
            <a:ext cx="7394778" cy="539115"/>
          </a:xfrm>
          <a:prstGeom prst="rect">
            <a:avLst/>
          </a:prstGeom>
        </p:spPr>
        <p:txBody>
          <a:bodyPr lIns="0" tIns="0" rIns="0" bIns="0" rtlCol="0" anchor="t">
            <a:spAutoFit/>
          </a:bodyPr>
          <a:lstStyle/>
          <a:p>
            <a:pPr algn="ctr">
              <a:lnSpc>
                <a:spcPts val="4289"/>
              </a:lnSpc>
              <a:spcBef>
                <a:spcPct val="0"/>
              </a:spcBef>
            </a:pPr>
            <a:r>
              <a:rPr lang="en-US" sz="3299" dirty="0">
                <a:solidFill>
                  <a:srgbClr val="000000"/>
                </a:solidFill>
                <a:latin typeface="Open Sauce"/>
              </a:rPr>
              <a:t>TC1 Interrupt Flag Register</a:t>
            </a:r>
          </a:p>
        </p:txBody>
      </p:sp>
      <p:sp>
        <p:nvSpPr>
          <p:cNvPr id="7" name="Slide Number Placeholder 6">
            <a:extLst>
              <a:ext uri="{FF2B5EF4-FFF2-40B4-BE49-F238E27FC236}">
                <a16:creationId xmlns:a16="http://schemas.microsoft.com/office/drawing/2014/main" id="{93ADC2DB-5D1D-FD8E-9D96-138EB48D9119}"/>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5880061" y="2226589"/>
            <a:ext cx="11379239" cy="2916911"/>
          </a:xfrm>
          <a:custGeom>
            <a:avLst/>
            <a:gdLst/>
            <a:ahLst/>
            <a:cxnLst/>
            <a:rect l="l" t="t" r="r" b="b"/>
            <a:pathLst>
              <a:path w="11379239" h="2916911">
                <a:moveTo>
                  <a:pt x="0" y="0"/>
                </a:moveTo>
                <a:lnTo>
                  <a:pt x="11379239" y="0"/>
                </a:lnTo>
                <a:lnTo>
                  <a:pt x="11379239" y="2916911"/>
                </a:lnTo>
                <a:lnTo>
                  <a:pt x="0" y="2916911"/>
                </a:lnTo>
                <a:lnTo>
                  <a:pt x="0" y="0"/>
                </a:lnTo>
                <a:close/>
              </a:path>
            </a:pathLst>
          </a:custGeom>
          <a:blipFill>
            <a:blip r:embed="rId2"/>
            <a:stretch>
              <a:fillRect t="-1814" b="-1814"/>
            </a:stretch>
          </a:blipFill>
        </p:spPr>
        <p:txBody>
          <a:bodyPr/>
          <a:lstStyle/>
          <a:p>
            <a:endParaRPr lang="en-US"/>
          </a:p>
        </p:txBody>
      </p:sp>
      <p:sp>
        <p:nvSpPr>
          <p:cNvPr id="3" name="Freeform 3"/>
          <p:cNvSpPr/>
          <p:nvPr/>
        </p:nvSpPr>
        <p:spPr>
          <a:xfrm>
            <a:off x="6112137" y="6807169"/>
            <a:ext cx="11811676" cy="1538547"/>
          </a:xfrm>
          <a:custGeom>
            <a:avLst/>
            <a:gdLst/>
            <a:ahLst/>
            <a:cxnLst/>
            <a:rect l="l" t="t" r="r" b="b"/>
            <a:pathLst>
              <a:path w="11811676" h="1538547">
                <a:moveTo>
                  <a:pt x="0" y="0"/>
                </a:moveTo>
                <a:lnTo>
                  <a:pt x="11811676" y="0"/>
                </a:lnTo>
                <a:lnTo>
                  <a:pt x="11811676" y="1538547"/>
                </a:lnTo>
                <a:lnTo>
                  <a:pt x="0" y="153854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15032" y="188278"/>
            <a:ext cx="7282505" cy="1351429"/>
          </a:xfrm>
          <a:prstGeom prst="rect">
            <a:avLst/>
          </a:prstGeom>
        </p:spPr>
        <p:txBody>
          <a:bodyPr lIns="0" tIns="0" rIns="0" bIns="0" rtlCol="0" anchor="t">
            <a:spAutoFit/>
          </a:bodyPr>
          <a:lstStyle/>
          <a:p>
            <a:pPr algn="ctr">
              <a:lnSpc>
                <a:spcPts val="11157"/>
              </a:lnSpc>
            </a:pPr>
            <a:r>
              <a:rPr lang="en-US" sz="7969">
                <a:solidFill>
                  <a:srgbClr val="000000"/>
                </a:solidFill>
                <a:latin typeface="Canva Sans Bold"/>
              </a:rPr>
              <a:t>Timer Couter 1</a:t>
            </a:r>
          </a:p>
        </p:txBody>
      </p:sp>
      <p:sp>
        <p:nvSpPr>
          <p:cNvPr id="5" name="TextBox 5"/>
          <p:cNvSpPr txBox="1"/>
          <p:nvPr/>
        </p:nvSpPr>
        <p:spPr>
          <a:xfrm>
            <a:off x="9144000" y="933450"/>
            <a:ext cx="745552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Thanh ghi</a:t>
            </a:r>
          </a:p>
        </p:txBody>
      </p:sp>
      <p:sp>
        <p:nvSpPr>
          <p:cNvPr id="6" name="TextBox 6"/>
          <p:cNvSpPr txBox="1"/>
          <p:nvPr/>
        </p:nvSpPr>
        <p:spPr>
          <a:xfrm>
            <a:off x="1360926" y="3231751"/>
            <a:ext cx="349284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Thanh ghi TCNT1</a:t>
            </a:r>
          </a:p>
        </p:txBody>
      </p:sp>
      <p:sp>
        <p:nvSpPr>
          <p:cNvPr id="7" name="TextBox 7"/>
          <p:cNvSpPr txBox="1"/>
          <p:nvPr/>
        </p:nvSpPr>
        <p:spPr>
          <a:xfrm>
            <a:off x="0" y="6740494"/>
            <a:ext cx="6214700"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Thanh ghi TIMSK1(Timer/Counter1 Interrupt Mask Register)</a:t>
            </a:r>
          </a:p>
        </p:txBody>
      </p:sp>
      <p:sp>
        <p:nvSpPr>
          <p:cNvPr id="8" name="TextBox 8"/>
          <p:cNvSpPr txBox="1"/>
          <p:nvPr/>
        </p:nvSpPr>
        <p:spPr>
          <a:xfrm>
            <a:off x="2890883" y="5229225"/>
            <a:ext cx="13375919"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 Là thanh ghi 16 bit, lưu giữ giá trị của Timer/Counter1.</a:t>
            </a:r>
          </a:p>
          <a:p>
            <a:pPr algn="ctr">
              <a:lnSpc>
                <a:spcPts val="4759"/>
              </a:lnSpc>
            </a:pPr>
            <a:endParaRPr lang="en-US" sz="3399">
              <a:solidFill>
                <a:srgbClr val="000000"/>
              </a:solidFill>
              <a:latin typeface="Canva Sans"/>
            </a:endParaRPr>
          </a:p>
        </p:txBody>
      </p:sp>
      <p:sp>
        <p:nvSpPr>
          <p:cNvPr id="9" name="TextBox 9"/>
          <p:cNvSpPr txBox="1"/>
          <p:nvPr/>
        </p:nvSpPr>
        <p:spPr>
          <a:xfrm>
            <a:off x="4428988" y="8679091"/>
            <a:ext cx="13375919"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 Là thanh ghi lưu giữ các Interrupt Mask của T/C1.</a:t>
            </a:r>
          </a:p>
          <a:p>
            <a:pPr algn="ctr">
              <a:lnSpc>
                <a:spcPts val="4759"/>
              </a:lnSpc>
            </a:pPr>
            <a:endParaRPr lang="en-US" sz="3399">
              <a:solidFill>
                <a:srgbClr val="000000"/>
              </a:solidFill>
              <a:latin typeface="Canva Sans"/>
            </a:endParaRPr>
          </a:p>
        </p:txBody>
      </p:sp>
      <p:sp>
        <p:nvSpPr>
          <p:cNvPr id="10" name="Slide Number Placeholder 9">
            <a:extLst>
              <a:ext uri="{FF2B5EF4-FFF2-40B4-BE49-F238E27FC236}">
                <a16:creationId xmlns:a16="http://schemas.microsoft.com/office/drawing/2014/main" id="{0EF027C5-503F-365E-8064-F4E61C05F902}"/>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5447624" y="2437306"/>
            <a:ext cx="11811676" cy="2980177"/>
          </a:xfrm>
          <a:custGeom>
            <a:avLst/>
            <a:gdLst/>
            <a:ahLst/>
            <a:cxnLst/>
            <a:rect l="l" t="t" r="r" b="b"/>
            <a:pathLst>
              <a:path w="11811676" h="2980177">
                <a:moveTo>
                  <a:pt x="0" y="0"/>
                </a:moveTo>
                <a:lnTo>
                  <a:pt x="11811676" y="0"/>
                </a:lnTo>
                <a:lnTo>
                  <a:pt x="11811676" y="2980176"/>
                </a:lnTo>
                <a:lnTo>
                  <a:pt x="0" y="2980176"/>
                </a:lnTo>
                <a:lnTo>
                  <a:pt x="0" y="0"/>
                </a:lnTo>
                <a:close/>
              </a:path>
            </a:pathLst>
          </a:custGeom>
          <a:blipFill>
            <a:blip r:embed="rId2"/>
            <a:stretch>
              <a:fillRect/>
            </a:stretch>
          </a:blipFill>
        </p:spPr>
        <p:txBody>
          <a:bodyPr/>
          <a:lstStyle/>
          <a:p>
            <a:endParaRPr lang="en-US"/>
          </a:p>
        </p:txBody>
      </p:sp>
      <p:sp>
        <p:nvSpPr>
          <p:cNvPr id="3" name="Freeform 3"/>
          <p:cNvSpPr/>
          <p:nvPr/>
        </p:nvSpPr>
        <p:spPr>
          <a:xfrm>
            <a:off x="5447624" y="6217551"/>
            <a:ext cx="11811676" cy="3040749"/>
          </a:xfrm>
          <a:custGeom>
            <a:avLst/>
            <a:gdLst/>
            <a:ahLst/>
            <a:cxnLst/>
            <a:rect l="l" t="t" r="r" b="b"/>
            <a:pathLst>
              <a:path w="11811676" h="3040749">
                <a:moveTo>
                  <a:pt x="0" y="0"/>
                </a:moveTo>
                <a:lnTo>
                  <a:pt x="11811676" y="0"/>
                </a:lnTo>
                <a:lnTo>
                  <a:pt x="11811676" y="3040749"/>
                </a:lnTo>
                <a:lnTo>
                  <a:pt x="0" y="304074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98465" y="1497334"/>
            <a:ext cx="745552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Thanh ghi so sánh</a:t>
            </a:r>
          </a:p>
        </p:txBody>
      </p:sp>
      <p:sp>
        <p:nvSpPr>
          <p:cNvPr id="5" name="TextBox 5"/>
          <p:cNvSpPr txBox="1"/>
          <p:nvPr/>
        </p:nvSpPr>
        <p:spPr>
          <a:xfrm>
            <a:off x="1071508" y="7157535"/>
            <a:ext cx="3573959" cy="1189749"/>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Thanh </a:t>
            </a:r>
            <a:r>
              <a:rPr lang="en-US" sz="3399" dirty="0" err="1">
                <a:solidFill>
                  <a:srgbClr val="000000"/>
                </a:solidFill>
                <a:latin typeface="Canva Sans"/>
              </a:rPr>
              <a:t>ghi</a:t>
            </a:r>
            <a:r>
              <a:rPr lang="en-US" sz="3399" dirty="0">
                <a:solidFill>
                  <a:srgbClr val="000000"/>
                </a:solidFill>
                <a:latin typeface="Canva Sans"/>
              </a:rPr>
              <a:t> OCR1B</a:t>
            </a:r>
          </a:p>
        </p:txBody>
      </p:sp>
      <p:sp>
        <p:nvSpPr>
          <p:cNvPr id="6" name="TextBox 6"/>
          <p:cNvSpPr txBox="1"/>
          <p:nvPr/>
        </p:nvSpPr>
        <p:spPr>
          <a:xfrm>
            <a:off x="1071508" y="3603861"/>
            <a:ext cx="35739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Thanh ghi OCR1A</a:t>
            </a:r>
          </a:p>
        </p:txBody>
      </p:sp>
      <p:sp>
        <p:nvSpPr>
          <p:cNvPr id="7" name="TextBox 7"/>
          <p:cNvSpPr txBox="1"/>
          <p:nvPr/>
        </p:nvSpPr>
        <p:spPr>
          <a:xfrm>
            <a:off x="115032" y="188278"/>
            <a:ext cx="7282505" cy="1351429"/>
          </a:xfrm>
          <a:prstGeom prst="rect">
            <a:avLst/>
          </a:prstGeom>
        </p:spPr>
        <p:txBody>
          <a:bodyPr lIns="0" tIns="0" rIns="0" bIns="0" rtlCol="0" anchor="t">
            <a:spAutoFit/>
          </a:bodyPr>
          <a:lstStyle/>
          <a:p>
            <a:pPr algn="ctr">
              <a:lnSpc>
                <a:spcPts val="11157"/>
              </a:lnSpc>
            </a:pPr>
            <a:r>
              <a:rPr lang="en-US" sz="7969">
                <a:solidFill>
                  <a:srgbClr val="000000"/>
                </a:solidFill>
                <a:latin typeface="Canva Sans Bold"/>
              </a:rPr>
              <a:t>Timer Couter 1</a:t>
            </a:r>
          </a:p>
        </p:txBody>
      </p:sp>
      <p:sp>
        <p:nvSpPr>
          <p:cNvPr id="8" name="Slide Number Placeholder 7">
            <a:extLst>
              <a:ext uri="{FF2B5EF4-FFF2-40B4-BE49-F238E27FC236}">
                <a16:creationId xmlns:a16="http://schemas.microsoft.com/office/drawing/2014/main" id="{2331D42A-EBD3-A138-0CA9-A79C55E2E687}"/>
              </a:ext>
            </a:extLst>
          </p:cNvPr>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439238" y="1241963"/>
            <a:ext cx="14384798" cy="1859399"/>
          </a:xfrm>
          <a:custGeom>
            <a:avLst/>
            <a:gdLst/>
            <a:ahLst/>
            <a:cxnLst/>
            <a:rect l="l" t="t" r="r" b="b"/>
            <a:pathLst>
              <a:path w="14384798" h="1859399">
                <a:moveTo>
                  <a:pt x="0" y="0"/>
                </a:moveTo>
                <a:lnTo>
                  <a:pt x="14384798" y="0"/>
                </a:lnTo>
                <a:lnTo>
                  <a:pt x="14384798" y="1859399"/>
                </a:lnTo>
                <a:lnTo>
                  <a:pt x="0" y="1859399"/>
                </a:lnTo>
                <a:lnTo>
                  <a:pt x="0" y="0"/>
                </a:lnTo>
                <a:close/>
              </a:path>
            </a:pathLst>
          </a:custGeom>
          <a:blipFill>
            <a:blip r:embed="rId2"/>
            <a:stretch>
              <a:fillRect/>
            </a:stretch>
          </a:blipFill>
        </p:spPr>
        <p:txBody>
          <a:bodyPr/>
          <a:lstStyle/>
          <a:p>
            <a:endParaRPr lang="en-US"/>
          </a:p>
        </p:txBody>
      </p:sp>
      <p:sp>
        <p:nvSpPr>
          <p:cNvPr id="3" name="Freeform 3"/>
          <p:cNvSpPr/>
          <p:nvPr/>
        </p:nvSpPr>
        <p:spPr>
          <a:xfrm>
            <a:off x="738175" y="4408014"/>
            <a:ext cx="16811650" cy="4663734"/>
          </a:xfrm>
          <a:custGeom>
            <a:avLst/>
            <a:gdLst/>
            <a:ahLst/>
            <a:cxnLst/>
            <a:rect l="l" t="t" r="r" b="b"/>
            <a:pathLst>
              <a:path w="16811650" h="4663734">
                <a:moveTo>
                  <a:pt x="0" y="0"/>
                </a:moveTo>
                <a:lnTo>
                  <a:pt x="16811650" y="0"/>
                </a:lnTo>
                <a:lnTo>
                  <a:pt x="16811650" y="4663734"/>
                </a:lnTo>
                <a:lnTo>
                  <a:pt x="0" y="466373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927077" y="3234712"/>
            <a:ext cx="12062430" cy="706537"/>
          </a:xfrm>
          <a:prstGeom prst="rect">
            <a:avLst/>
          </a:prstGeom>
        </p:spPr>
        <p:txBody>
          <a:bodyPr lIns="0" tIns="0" rIns="0" bIns="0" rtlCol="0" anchor="t">
            <a:spAutoFit/>
          </a:bodyPr>
          <a:lstStyle/>
          <a:p>
            <a:pPr algn="ctr">
              <a:lnSpc>
                <a:spcPts val="2686"/>
              </a:lnSpc>
              <a:spcBef>
                <a:spcPct val="0"/>
              </a:spcBef>
            </a:pPr>
            <a:r>
              <a:rPr lang="en-US" sz="1919" spc="435">
                <a:solidFill>
                  <a:srgbClr val="000000"/>
                </a:solidFill>
                <a:latin typeface="Arial Bold"/>
              </a:rPr>
              <a:t>TRONG THANH GHI TCCR1B CHÚNG TA CHỈ CẦN SỬ DỤNG 3 BIT CS10, CS11, CS12 ĐỂ LỰA CHỌN XUNG NHỊP CHO TIMER/COUNTER 1</a:t>
            </a:r>
          </a:p>
        </p:txBody>
      </p:sp>
      <p:sp>
        <p:nvSpPr>
          <p:cNvPr id="5" name="TextBox 5"/>
          <p:cNvSpPr txBox="1"/>
          <p:nvPr/>
        </p:nvSpPr>
        <p:spPr>
          <a:xfrm>
            <a:off x="1028700" y="448309"/>
            <a:ext cx="4838700" cy="574196"/>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Thanh </a:t>
            </a:r>
            <a:r>
              <a:rPr lang="en-US" sz="3399" dirty="0" err="1">
                <a:solidFill>
                  <a:srgbClr val="000000"/>
                </a:solidFill>
                <a:latin typeface="Canva Sans"/>
              </a:rPr>
              <a:t>ghi</a:t>
            </a:r>
            <a:r>
              <a:rPr lang="en-US" sz="3399" dirty="0">
                <a:solidFill>
                  <a:srgbClr val="000000"/>
                </a:solidFill>
                <a:latin typeface="Canva Sans"/>
              </a:rPr>
              <a:t> TCCR1B</a:t>
            </a:r>
          </a:p>
        </p:txBody>
      </p:sp>
      <p:sp>
        <p:nvSpPr>
          <p:cNvPr id="6" name="Slide Number Placeholder 5">
            <a:extLst>
              <a:ext uri="{FF2B5EF4-FFF2-40B4-BE49-F238E27FC236}">
                <a16:creationId xmlns:a16="http://schemas.microsoft.com/office/drawing/2014/main" id="{9CD90D05-A18D-895D-4EDA-9C3F469C751E}"/>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548616" y="1542415"/>
            <a:ext cx="14941099" cy="1747910"/>
          </a:xfrm>
          <a:custGeom>
            <a:avLst/>
            <a:gdLst/>
            <a:ahLst/>
            <a:cxnLst/>
            <a:rect l="l" t="t" r="r" b="b"/>
            <a:pathLst>
              <a:path w="14941099" h="1747910">
                <a:moveTo>
                  <a:pt x="0" y="0"/>
                </a:moveTo>
                <a:lnTo>
                  <a:pt x="14941099" y="0"/>
                </a:lnTo>
                <a:lnTo>
                  <a:pt x="14941099" y="1747910"/>
                </a:lnTo>
                <a:lnTo>
                  <a:pt x="0" y="1747910"/>
                </a:lnTo>
                <a:lnTo>
                  <a:pt x="0" y="0"/>
                </a:lnTo>
                <a:close/>
              </a:path>
            </a:pathLst>
          </a:custGeom>
          <a:blipFill>
            <a:blip r:embed="rId2"/>
            <a:stretch>
              <a:fillRect t="-5789" r="-3270" b="-16187"/>
            </a:stretch>
          </a:blipFill>
        </p:spPr>
        <p:txBody>
          <a:bodyPr/>
          <a:lstStyle/>
          <a:p>
            <a:endParaRPr lang="en-US"/>
          </a:p>
        </p:txBody>
      </p:sp>
      <p:sp>
        <p:nvSpPr>
          <p:cNvPr id="3" name="Freeform 3"/>
          <p:cNvSpPr/>
          <p:nvPr/>
        </p:nvSpPr>
        <p:spPr>
          <a:xfrm>
            <a:off x="697925" y="3290325"/>
            <a:ext cx="11190819" cy="6546408"/>
          </a:xfrm>
          <a:custGeom>
            <a:avLst/>
            <a:gdLst/>
            <a:ahLst/>
            <a:cxnLst/>
            <a:rect l="l" t="t" r="r" b="b"/>
            <a:pathLst>
              <a:path w="11190819" h="6546408">
                <a:moveTo>
                  <a:pt x="0" y="0"/>
                </a:moveTo>
                <a:lnTo>
                  <a:pt x="11190818" y="0"/>
                </a:lnTo>
                <a:lnTo>
                  <a:pt x="11190818" y="6546408"/>
                </a:lnTo>
                <a:lnTo>
                  <a:pt x="0" y="654640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97924" y="962025"/>
            <a:ext cx="4940875"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Thanh </a:t>
            </a:r>
            <a:r>
              <a:rPr lang="en-US" sz="3399" dirty="0" err="1">
                <a:solidFill>
                  <a:srgbClr val="000000"/>
                </a:solidFill>
                <a:latin typeface="Canva Sans"/>
              </a:rPr>
              <a:t>ghi</a:t>
            </a:r>
            <a:r>
              <a:rPr lang="en-US" sz="3399" dirty="0">
                <a:solidFill>
                  <a:srgbClr val="000000"/>
                </a:solidFill>
                <a:latin typeface="Canva Sans"/>
              </a:rPr>
              <a:t> TCCR1A</a:t>
            </a:r>
          </a:p>
        </p:txBody>
      </p:sp>
      <p:sp>
        <p:nvSpPr>
          <p:cNvPr id="5" name="Slide Number Placeholder 4">
            <a:extLst>
              <a:ext uri="{FF2B5EF4-FFF2-40B4-BE49-F238E27FC236}">
                <a16:creationId xmlns:a16="http://schemas.microsoft.com/office/drawing/2014/main" id="{F6ACB890-C51A-4DE6-F62D-F99E7F4C1CCA}"/>
              </a:ext>
            </a:extLst>
          </p:cNvPr>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4677" y="1447633"/>
            <a:ext cx="17923323" cy="8218023"/>
          </a:xfrm>
          <a:custGeom>
            <a:avLst/>
            <a:gdLst/>
            <a:ahLst/>
            <a:cxnLst/>
            <a:rect l="l" t="t" r="r" b="b"/>
            <a:pathLst>
              <a:path w="17923323" h="8218023">
                <a:moveTo>
                  <a:pt x="0" y="0"/>
                </a:moveTo>
                <a:lnTo>
                  <a:pt x="17923323" y="0"/>
                </a:lnTo>
                <a:lnTo>
                  <a:pt x="17923323" y="8218023"/>
                </a:lnTo>
                <a:lnTo>
                  <a:pt x="0" y="8218023"/>
                </a:lnTo>
                <a:lnTo>
                  <a:pt x="0" y="0"/>
                </a:lnTo>
                <a:close/>
              </a:path>
            </a:pathLst>
          </a:custGeom>
          <a:blipFill>
            <a:blip r:embed="rId2"/>
            <a:stretch>
              <a:fillRect/>
            </a:stretch>
          </a:blipFill>
        </p:spPr>
        <p:txBody>
          <a:bodyPr/>
          <a:lstStyle/>
          <a:p>
            <a:endParaRPr lang="en-US"/>
          </a:p>
        </p:txBody>
      </p:sp>
      <p:sp>
        <p:nvSpPr>
          <p:cNvPr id="3" name="Freeform 3"/>
          <p:cNvSpPr/>
          <p:nvPr/>
        </p:nvSpPr>
        <p:spPr>
          <a:xfrm rot="5743784">
            <a:off x="14830721" y="3170583"/>
            <a:ext cx="861214" cy="978653"/>
          </a:xfrm>
          <a:custGeom>
            <a:avLst/>
            <a:gdLst/>
            <a:ahLst/>
            <a:cxnLst/>
            <a:rect l="l" t="t" r="r" b="b"/>
            <a:pathLst>
              <a:path w="861214" h="978653">
                <a:moveTo>
                  <a:pt x="0" y="0"/>
                </a:moveTo>
                <a:lnTo>
                  <a:pt x="861214" y="0"/>
                </a:lnTo>
                <a:lnTo>
                  <a:pt x="861214" y="978653"/>
                </a:lnTo>
                <a:lnTo>
                  <a:pt x="0" y="9786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6298812">
            <a:off x="13173587" y="8509437"/>
            <a:ext cx="965079" cy="1096681"/>
          </a:xfrm>
          <a:custGeom>
            <a:avLst/>
            <a:gdLst/>
            <a:ahLst/>
            <a:cxnLst/>
            <a:rect l="l" t="t" r="r" b="b"/>
            <a:pathLst>
              <a:path w="965079" h="1096681">
                <a:moveTo>
                  <a:pt x="0" y="0"/>
                </a:moveTo>
                <a:lnTo>
                  <a:pt x="965079" y="0"/>
                </a:lnTo>
                <a:lnTo>
                  <a:pt x="965079" y="1096681"/>
                </a:lnTo>
                <a:lnTo>
                  <a:pt x="0" y="10966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3466180">
            <a:off x="4225127" y="4842625"/>
            <a:ext cx="1296786" cy="1473620"/>
          </a:xfrm>
          <a:custGeom>
            <a:avLst/>
            <a:gdLst/>
            <a:ahLst/>
            <a:cxnLst/>
            <a:rect l="l" t="t" r="r" b="b"/>
            <a:pathLst>
              <a:path w="1296786" h="1473620">
                <a:moveTo>
                  <a:pt x="0" y="0"/>
                </a:moveTo>
                <a:lnTo>
                  <a:pt x="1296786" y="0"/>
                </a:lnTo>
                <a:lnTo>
                  <a:pt x="1296786" y="1473620"/>
                </a:lnTo>
                <a:lnTo>
                  <a:pt x="0" y="14736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3224961">
            <a:off x="4303621" y="7506223"/>
            <a:ext cx="1227390" cy="1394761"/>
          </a:xfrm>
          <a:custGeom>
            <a:avLst/>
            <a:gdLst/>
            <a:ahLst/>
            <a:cxnLst/>
            <a:rect l="l" t="t" r="r" b="b"/>
            <a:pathLst>
              <a:path w="1227390" h="1394761">
                <a:moveTo>
                  <a:pt x="0" y="0"/>
                </a:moveTo>
                <a:lnTo>
                  <a:pt x="1227390" y="0"/>
                </a:lnTo>
                <a:lnTo>
                  <a:pt x="1227390" y="1394761"/>
                </a:lnTo>
                <a:lnTo>
                  <a:pt x="0" y="1394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137095">
            <a:off x="11321845" y="1973431"/>
            <a:ext cx="708400" cy="805000"/>
          </a:xfrm>
          <a:custGeom>
            <a:avLst/>
            <a:gdLst/>
            <a:ahLst/>
            <a:cxnLst/>
            <a:rect l="l" t="t" r="r" b="b"/>
            <a:pathLst>
              <a:path w="708400" h="805000">
                <a:moveTo>
                  <a:pt x="0" y="0"/>
                </a:moveTo>
                <a:lnTo>
                  <a:pt x="708401" y="0"/>
                </a:lnTo>
                <a:lnTo>
                  <a:pt x="708401" y="805000"/>
                </a:lnTo>
                <a:lnTo>
                  <a:pt x="0" y="80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1546047" y="4939804"/>
            <a:ext cx="2358394" cy="1581072"/>
            <a:chOff x="0" y="0"/>
            <a:chExt cx="621141" cy="416414"/>
          </a:xfrm>
        </p:grpSpPr>
        <p:sp>
          <p:nvSpPr>
            <p:cNvPr id="9" name="Freeform 9"/>
            <p:cNvSpPr/>
            <p:nvPr/>
          </p:nvSpPr>
          <p:spPr>
            <a:xfrm>
              <a:off x="0" y="0"/>
              <a:ext cx="621141" cy="416414"/>
            </a:xfrm>
            <a:custGeom>
              <a:avLst/>
              <a:gdLst/>
              <a:ahLst/>
              <a:cxnLst/>
              <a:rect l="l" t="t" r="r" b="b"/>
              <a:pathLst>
                <a:path w="621141" h="416414">
                  <a:moveTo>
                    <a:pt x="167418" y="0"/>
                  </a:moveTo>
                  <a:lnTo>
                    <a:pt x="453723" y="0"/>
                  </a:lnTo>
                  <a:cubicBezTo>
                    <a:pt x="546185" y="0"/>
                    <a:pt x="621141" y="74956"/>
                    <a:pt x="621141" y="167418"/>
                  </a:cubicBezTo>
                  <a:lnTo>
                    <a:pt x="621141" y="248996"/>
                  </a:lnTo>
                  <a:cubicBezTo>
                    <a:pt x="621141" y="293398"/>
                    <a:pt x="603502" y="335981"/>
                    <a:pt x="572105" y="367378"/>
                  </a:cubicBezTo>
                  <a:cubicBezTo>
                    <a:pt x="540708" y="398775"/>
                    <a:pt x="498125" y="416414"/>
                    <a:pt x="453723" y="416414"/>
                  </a:cubicBezTo>
                  <a:lnTo>
                    <a:pt x="167418" y="416414"/>
                  </a:lnTo>
                  <a:cubicBezTo>
                    <a:pt x="74956" y="416414"/>
                    <a:pt x="0" y="341458"/>
                    <a:pt x="0" y="248996"/>
                  </a:cubicBezTo>
                  <a:lnTo>
                    <a:pt x="0" y="167418"/>
                  </a:lnTo>
                  <a:cubicBezTo>
                    <a:pt x="0" y="123016"/>
                    <a:pt x="17639" y="80433"/>
                    <a:pt x="49036" y="49036"/>
                  </a:cubicBezTo>
                  <a:cubicBezTo>
                    <a:pt x="80433" y="17639"/>
                    <a:pt x="123016" y="0"/>
                    <a:pt x="167418" y="0"/>
                  </a:cubicBezTo>
                  <a:close/>
                </a:path>
              </a:pathLst>
            </a:custGeom>
            <a:solidFill>
              <a:srgbClr val="FFFAEB"/>
            </a:solidFill>
          </p:spPr>
          <p:txBody>
            <a:bodyPr/>
            <a:lstStyle/>
            <a:p>
              <a:endParaRPr lang="en-US"/>
            </a:p>
          </p:txBody>
        </p:sp>
        <p:sp>
          <p:nvSpPr>
            <p:cNvPr id="10" name="TextBox 10"/>
            <p:cNvSpPr txBox="1"/>
            <p:nvPr/>
          </p:nvSpPr>
          <p:spPr>
            <a:xfrm>
              <a:off x="0" y="-19050"/>
              <a:ext cx="621141" cy="435464"/>
            </a:xfrm>
            <a:prstGeom prst="rect">
              <a:avLst/>
            </a:prstGeom>
          </p:spPr>
          <p:txBody>
            <a:bodyPr lIns="50800" tIns="50800" rIns="50800" bIns="50800" rtlCol="0" anchor="ctr"/>
            <a:lstStyle/>
            <a:p>
              <a:pPr algn="ctr">
                <a:lnSpc>
                  <a:spcPts val="2859"/>
                </a:lnSpc>
              </a:pPr>
              <a:r>
                <a:rPr lang="en-US" sz="2199">
                  <a:solidFill>
                    <a:srgbClr val="000000"/>
                  </a:solidFill>
                  <a:latin typeface="Open Sauce"/>
                </a:rPr>
                <a:t>TCNT1</a:t>
              </a:r>
            </a:p>
          </p:txBody>
        </p:sp>
      </p:grpSp>
      <p:grpSp>
        <p:nvGrpSpPr>
          <p:cNvPr id="11" name="Group 11"/>
          <p:cNvGrpSpPr/>
          <p:nvPr/>
        </p:nvGrpSpPr>
        <p:grpSpPr>
          <a:xfrm>
            <a:off x="14310561" y="8352696"/>
            <a:ext cx="2961278" cy="905604"/>
            <a:chOff x="0" y="0"/>
            <a:chExt cx="779925" cy="238513"/>
          </a:xfrm>
        </p:grpSpPr>
        <p:sp>
          <p:nvSpPr>
            <p:cNvPr id="12" name="Freeform 12"/>
            <p:cNvSpPr/>
            <p:nvPr/>
          </p:nvSpPr>
          <p:spPr>
            <a:xfrm>
              <a:off x="0" y="0"/>
              <a:ext cx="779925" cy="238513"/>
            </a:xfrm>
            <a:custGeom>
              <a:avLst/>
              <a:gdLst/>
              <a:ahLst/>
              <a:cxnLst/>
              <a:rect l="l" t="t" r="r" b="b"/>
              <a:pathLst>
                <a:path w="779925" h="238513">
                  <a:moveTo>
                    <a:pt x="119257" y="0"/>
                  </a:moveTo>
                  <a:lnTo>
                    <a:pt x="660668" y="0"/>
                  </a:lnTo>
                  <a:cubicBezTo>
                    <a:pt x="726532" y="0"/>
                    <a:pt x="779925" y="53393"/>
                    <a:pt x="779925" y="119257"/>
                  </a:cubicBezTo>
                  <a:lnTo>
                    <a:pt x="779925" y="119257"/>
                  </a:lnTo>
                  <a:cubicBezTo>
                    <a:pt x="779925" y="150885"/>
                    <a:pt x="767361" y="181219"/>
                    <a:pt x="744996" y="203584"/>
                  </a:cubicBezTo>
                  <a:cubicBezTo>
                    <a:pt x="722631" y="225949"/>
                    <a:pt x="692297" y="238513"/>
                    <a:pt x="660668" y="238513"/>
                  </a:cubicBezTo>
                  <a:lnTo>
                    <a:pt x="119257" y="238513"/>
                  </a:lnTo>
                  <a:cubicBezTo>
                    <a:pt x="87628" y="238513"/>
                    <a:pt x="57294" y="225949"/>
                    <a:pt x="34929" y="203584"/>
                  </a:cubicBezTo>
                  <a:cubicBezTo>
                    <a:pt x="12564" y="181219"/>
                    <a:pt x="0" y="150885"/>
                    <a:pt x="0" y="119257"/>
                  </a:cubicBezTo>
                  <a:lnTo>
                    <a:pt x="0" y="119257"/>
                  </a:lnTo>
                  <a:cubicBezTo>
                    <a:pt x="0" y="87628"/>
                    <a:pt x="12564" y="57294"/>
                    <a:pt x="34929" y="34929"/>
                  </a:cubicBezTo>
                  <a:cubicBezTo>
                    <a:pt x="57294" y="12564"/>
                    <a:pt x="87628" y="0"/>
                    <a:pt x="119257" y="0"/>
                  </a:cubicBezTo>
                  <a:close/>
                </a:path>
              </a:pathLst>
            </a:custGeom>
            <a:solidFill>
              <a:srgbClr val="FFFAEB"/>
            </a:solidFill>
          </p:spPr>
          <p:txBody>
            <a:bodyPr/>
            <a:lstStyle/>
            <a:p>
              <a:endParaRPr lang="en-US"/>
            </a:p>
          </p:txBody>
        </p:sp>
        <p:sp>
          <p:nvSpPr>
            <p:cNvPr id="13" name="TextBox 13"/>
            <p:cNvSpPr txBox="1"/>
            <p:nvPr/>
          </p:nvSpPr>
          <p:spPr>
            <a:xfrm>
              <a:off x="0" y="-19050"/>
              <a:ext cx="779925" cy="257563"/>
            </a:xfrm>
            <a:prstGeom prst="rect">
              <a:avLst/>
            </a:prstGeom>
          </p:spPr>
          <p:txBody>
            <a:bodyPr lIns="50800" tIns="50800" rIns="50800" bIns="50800" rtlCol="0" anchor="ctr"/>
            <a:lstStyle/>
            <a:p>
              <a:pPr algn="ctr">
                <a:lnSpc>
                  <a:spcPts val="2859"/>
                </a:lnSpc>
              </a:pPr>
              <a:r>
                <a:rPr lang="en-US" sz="2199">
                  <a:solidFill>
                    <a:srgbClr val="000000"/>
                  </a:solidFill>
                  <a:latin typeface="Open Sauce"/>
                </a:rPr>
                <a:t>TIMSK1: BIT 2-1</a:t>
              </a:r>
            </a:p>
          </p:txBody>
        </p:sp>
      </p:grpSp>
      <p:grpSp>
        <p:nvGrpSpPr>
          <p:cNvPr id="14" name="Group 14"/>
          <p:cNvGrpSpPr/>
          <p:nvPr/>
        </p:nvGrpSpPr>
        <p:grpSpPr>
          <a:xfrm>
            <a:off x="15201792" y="1617237"/>
            <a:ext cx="2358394" cy="1581072"/>
            <a:chOff x="0" y="0"/>
            <a:chExt cx="621141" cy="416414"/>
          </a:xfrm>
        </p:grpSpPr>
        <p:sp>
          <p:nvSpPr>
            <p:cNvPr id="15" name="Freeform 15"/>
            <p:cNvSpPr/>
            <p:nvPr/>
          </p:nvSpPr>
          <p:spPr>
            <a:xfrm>
              <a:off x="0" y="0"/>
              <a:ext cx="621141" cy="416414"/>
            </a:xfrm>
            <a:custGeom>
              <a:avLst/>
              <a:gdLst/>
              <a:ahLst/>
              <a:cxnLst/>
              <a:rect l="l" t="t" r="r" b="b"/>
              <a:pathLst>
                <a:path w="621141" h="416414">
                  <a:moveTo>
                    <a:pt x="167418" y="0"/>
                  </a:moveTo>
                  <a:lnTo>
                    <a:pt x="453723" y="0"/>
                  </a:lnTo>
                  <a:cubicBezTo>
                    <a:pt x="546185" y="0"/>
                    <a:pt x="621141" y="74956"/>
                    <a:pt x="621141" y="167418"/>
                  </a:cubicBezTo>
                  <a:lnTo>
                    <a:pt x="621141" y="248996"/>
                  </a:lnTo>
                  <a:cubicBezTo>
                    <a:pt x="621141" y="293398"/>
                    <a:pt x="603502" y="335981"/>
                    <a:pt x="572105" y="367378"/>
                  </a:cubicBezTo>
                  <a:cubicBezTo>
                    <a:pt x="540708" y="398775"/>
                    <a:pt x="498125" y="416414"/>
                    <a:pt x="453723" y="416414"/>
                  </a:cubicBezTo>
                  <a:lnTo>
                    <a:pt x="167418" y="416414"/>
                  </a:lnTo>
                  <a:cubicBezTo>
                    <a:pt x="74956" y="416414"/>
                    <a:pt x="0" y="341458"/>
                    <a:pt x="0" y="248996"/>
                  </a:cubicBezTo>
                  <a:lnTo>
                    <a:pt x="0" y="167418"/>
                  </a:lnTo>
                  <a:cubicBezTo>
                    <a:pt x="0" y="123016"/>
                    <a:pt x="17639" y="80433"/>
                    <a:pt x="49036" y="49036"/>
                  </a:cubicBezTo>
                  <a:cubicBezTo>
                    <a:pt x="80433" y="17639"/>
                    <a:pt x="123016" y="0"/>
                    <a:pt x="167418" y="0"/>
                  </a:cubicBezTo>
                  <a:close/>
                </a:path>
              </a:pathLst>
            </a:custGeom>
            <a:solidFill>
              <a:srgbClr val="FFFAEB"/>
            </a:solidFill>
          </p:spPr>
          <p:txBody>
            <a:bodyPr/>
            <a:lstStyle/>
            <a:p>
              <a:endParaRPr lang="en-US"/>
            </a:p>
          </p:txBody>
        </p:sp>
        <p:sp>
          <p:nvSpPr>
            <p:cNvPr id="16" name="TextBox 16"/>
            <p:cNvSpPr txBox="1"/>
            <p:nvPr/>
          </p:nvSpPr>
          <p:spPr>
            <a:xfrm>
              <a:off x="0" y="-19050"/>
              <a:ext cx="621141" cy="435464"/>
            </a:xfrm>
            <a:prstGeom prst="rect">
              <a:avLst/>
            </a:prstGeom>
          </p:spPr>
          <p:txBody>
            <a:bodyPr lIns="50800" tIns="50800" rIns="50800" bIns="50800" rtlCol="0" anchor="ctr"/>
            <a:lstStyle/>
            <a:p>
              <a:pPr algn="ctr">
                <a:lnSpc>
                  <a:spcPts val="2859"/>
                </a:lnSpc>
              </a:pPr>
              <a:r>
                <a:rPr lang="en-US" sz="2199">
                  <a:solidFill>
                    <a:srgbClr val="000000"/>
                  </a:solidFill>
                  <a:latin typeface="Open Sauce"/>
                </a:rPr>
                <a:t>TCCR1A: BIT </a:t>
              </a:r>
            </a:p>
            <a:p>
              <a:pPr algn="ctr">
                <a:lnSpc>
                  <a:spcPts val="2859"/>
                </a:lnSpc>
              </a:pPr>
              <a:r>
                <a:rPr lang="en-US" sz="2199">
                  <a:solidFill>
                    <a:srgbClr val="000000"/>
                  </a:solidFill>
                  <a:latin typeface="Open Sauce"/>
                </a:rPr>
                <a:t>TCCR1B: BIT</a:t>
              </a:r>
            </a:p>
          </p:txBody>
        </p:sp>
      </p:grpSp>
      <p:grpSp>
        <p:nvGrpSpPr>
          <p:cNvPr id="17" name="Group 17"/>
          <p:cNvGrpSpPr/>
          <p:nvPr/>
        </p:nvGrpSpPr>
        <p:grpSpPr>
          <a:xfrm>
            <a:off x="8681580" y="1499612"/>
            <a:ext cx="2358394" cy="1349529"/>
            <a:chOff x="0" y="0"/>
            <a:chExt cx="621141" cy="355432"/>
          </a:xfrm>
        </p:grpSpPr>
        <p:sp>
          <p:nvSpPr>
            <p:cNvPr id="18" name="Freeform 18"/>
            <p:cNvSpPr/>
            <p:nvPr/>
          </p:nvSpPr>
          <p:spPr>
            <a:xfrm>
              <a:off x="0" y="0"/>
              <a:ext cx="621141" cy="355432"/>
            </a:xfrm>
            <a:custGeom>
              <a:avLst/>
              <a:gdLst/>
              <a:ahLst/>
              <a:cxnLst/>
              <a:rect l="l" t="t" r="r" b="b"/>
              <a:pathLst>
                <a:path w="621141" h="355432">
                  <a:moveTo>
                    <a:pt x="167418" y="0"/>
                  </a:moveTo>
                  <a:lnTo>
                    <a:pt x="453723" y="0"/>
                  </a:lnTo>
                  <a:cubicBezTo>
                    <a:pt x="546185" y="0"/>
                    <a:pt x="621141" y="74956"/>
                    <a:pt x="621141" y="167418"/>
                  </a:cubicBezTo>
                  <a:lnTo>
                    <a:pt x="621141" y="188014"/>
                  </a:lnTo>
                  <a:cubicBezTo>
                    <a:pt x="621141" y="232416"/>
                    <a:pt x="603502" y="274999"/>
                    <a:pt x="572105" y="306396"/>
                  </a:cubicBezTo>
                  <a:cubicBezTo>
                    <a:pt x="540708" y="337793"/>
                    <a:pt x="498125" y="355432"/>
                    <a:pt x="453723" y="355432"/>
                  </a:cubicBezTo>
                  <a:lnTo>
                    <a:pt x="167418" y="355432"/>
                  </a:lnTo>
                  <a:cubicBezTo>
                    <a:pt x="123016" y="355432"/>
                    <a:pt x="80433" y="337793"/>
                    <a:pt x="49036" y="306396"/>
                  </a:cubicBezTo>
                  <a:cubicBezTo>
                    <a:pt x="17639" y="274999"/>
                    <a:pt x="0" y="232416"/>
                    <a:pt x="0" y="188014"/>
                  </a:cubicBezTo>
                  <a:lnTo>
                    <a:pt x="0" y="167418"/>
                  </a:lnTo>
                  <a:cubicBezTo>
                    <a:pt x="0" y="123016"/>
                    <a:pt x="17639" y="80433"/>
                    <a:pt x="49036" y="49036"/>
                  </a:cubicBezTo>
                  <a:cubicBezTo>
                    <a:pt x="80433" y="17639"/>
                    <a:pt x="123016" y="0"/>
                    <a:pt x="167418" y="0"/>
                  </a:cubicBezTo>
                  <a:close/>
                </a:path>
              </a:pathLst>
            </a:custGeom>
            <a:solidFill>
              <a:srgbClr val="FFFAEB"/>
            </a:solidFill>
          </p:spPr>
          <p:txBody>
            <a:bodyPr/>
            <a:lstStyle/>
            <a:p>
              <a:endParaRPr lang="en-US"/>
            </a:p>
          </p:txBody>
        </p:sp>
        <p:sp>
          <p:nvSpPr>
            <p:cNvPr id="19" name="TextBox 19"/>
            <p:cNvSpPr txBox="1"/>
            <p:nvPr/>
          </p:nvSpPr>
          <p:spPr>
            <a:xfrm>
              <a:off x="0" y="-19050"/>
              <a:ext cx="621141" cy="374482"/>
            </a:xfrm>
            <a:prstGeom prst="rect">
              <a:avLst/>
            </a:prstGeom>
          </p:spPr>
          <p:txBody>
            <a:bodyPr lIns="50800" tIns="50800" rIns="50800" bIns="50800" rtlCol="0" anchor="ctr"/>
            <a:lstStyle/>
            <a:p>
              <a:pPr algn="ctr">
                <a:lnSpc>
                  <a:spcPts val="2859"/>
                </a:lnSpc>
              </a:pPr>
              <a:r>
                <a:rPr lang="en-US" sz="2199">
                  <a:solidFill>
                    <a:srgbClr val="000000"/>
                  </a:solidFill>
                  <a:latin typeface="Open Sauce"/>
                </a:rPr>
                <a:t>TIMSK1: Bit 0</a:t>
              </a:r>
            </a:p>
          </p:txBody>
        </p:sp>
      </p:grpSp>
      <p:grpSp>
        <p:nvGrpSpPr>
          <p:cNvPr id="20" name="Group 20"/>
          <p:cNvGrpSpPr/>
          <p:nvPr/>
        </p:nvGrpSpPr>
        <p:grpSpPr>
          <a:xfrm>
            <a:off x="1633638" y="7532042"/>
            <a:ext cx="2358394" cy="1581072"/>
            <a:chOff x="0" y="0"/>
            <a:chExt cx="621141" cy="416414"/>
          </a:xfrm>
        </p:grpSpPr>
        <p:sp>
          <p:nvSpPr>
            <p:cNvPr id="21" name="Freeform 21"/>
            <p:cNvSpPr/>
            <p:nvPr/>
          </p:nvSpPr>
          <p:spPr>
            <a:xfrm>
              <a:off x="0" y="0"/>
              <a:ext cx="621141" cy="416414"/>
            </a:xfrm>
            <a:custGeom>
              <a:avLst/>
              <a:gdLst/>
              <a:ahLst/>
              <a:cxnLst/>
              <a:rect l="l" t="t" r="r" b="b"/>
              <a:pathLst>
                <a:path w="621141" h="416414">
                  <a:moveTo>
                    <a:pt x="167418" y="0"/>
                  </a:moveTo>
                  <a:lnTo>
                    <a:pt x="453723" y="0"/>
                  </a:lnTo>
                  <a:cubicBezTo>
                    <a:pt x="546185" y="0"/>
                    <a:pt x="621141" y="74956"/>
                    <a:pt x="621141" y="167418"/>
                  </a:cubicBezTo>
                  <a:lnTo>
                    <a:pt x="621141" y="248996"/>
                  </a:lnTo>
                  <a:cubicBezTo>
                    <a:pt x="621141" y="293398"/>
                    <a:pt x="603502" y="335981"/>
                    <a:pt x="572105" y="367378"/>
                  </a:cubicBezTo>
                  <a:cubicBezTo>
                    <a:pt x="540708" y="398775"/>
                    <a:pt x="498125" y="416414"/>
                    <a:pt x="453723" y="416414"/>
                  </a:cubicBezTo>
                  <a:lnTo>
                    <a:pt x="167418" y="416414"/>
                  </a:lnTo>
                  <a:cubicBezTo>
                    <a:pt x="74956" y="416414"/>
                    <a:pt x="0" y="341458"/>
                    <a:pt x="0" y="248996"/>
                  </a:cubicBezTo>
                  <a:lnTo>
                    <a:pt x="0" y="167418"/>
                  </a:lnTo>
                  <a:cubicBezTo>
                    <a:pt x="0" y="123016"/>
                    <a:pt x="17639" y="80433"/>
                    <a:pt x="49036" y="49036"/>
                  </a:cubicBezTo>
                  <a:cubicBezTo>
                    <a:pt x="80433" y="17639"/>
                    <a:pt x="123016" y="0"/>
                    <a:pt x="167418" y="0"/>
                  </a:cubicBezTo>
                  <a:close/>
                </a:path>
              </a:pathLst>
            </a:custGeom>
            <a:solidFill>
              <a:srgbClr val="FFFAEB"/>
            </a:solidFill>
          </p:spPr>
          <p:txBody>
            <a:bodyPr/>
            <a:lstStyle/>
            <a:p>
              <a:endParaRPr lang="en-US"/>
            </a:p>
          </p:txBody>
        </p:sp>
        <p:sp>
          <p:nvSpPr>
            <p:cNvPr id="22" name="TextBox 22"/>
            <p:cNvSpPr txBox="1"/>
            <p:nvPr/>
          </p:nvSpPr>
          <p:spPr>
            <a:xfrm>
              <a:off x="0" y="-19050"/>
              <a:ext cx="621141" cy="435464"/>
            </a:xfrm>
            <a:prstGeom prst="rect">
              <a:avLst/>
            </a:prstGeom>
          </p:spPr>
          <p:txBody>
            <a:bodyPr lIns="50800" tIns="50800" rIns="50800" bIns="50800" rtlCol="0" anchor="ctr"/>
            <a:lstStyle/>
            <a:p>
              <a:pPr algn="ctr">
                <a:lnSpc>
                  <a:spcPts val="2859"/>
                </a:lnSpc>
              </a:pPr>
              <a:r>
                <a:rPr lang="en-US" sz="2199">
                  <a:solidFill>
                    <a:srgbClr val="000000"/>
                  </a:solidFill>
                  <a:latin typeface="Open Sauce"/>
                </a:rPr>
                <a:t>OCR1A</a:t>
              </a:r>
            </a:p>
            <a:p>
              <a:pPr algn="ctr">
                <a:lnSpc>
                  <a:spcPts val="2859"/>
                </a:lnSpc>
              </a:pPr>
              <a:r>
                <a:rPr lang="en-US" sz="2199">
                  <a:solidFill>
                    <a:srgbClr val="000000"/>
                  </a:solidFill>
                  <a:latin typeface="Open Sauce"/>
                </a:rPr>
                <a:t>OCR1B</a:t>
              </a:r>
            </a:p>
          </p:txBody>
        </p:sp>
      </p:grpSp>
      <p:grpSp>
        <p:nvGrpSpPr>
          <p:cNvPr id="23" name="Group 23"/>
          <p:cNvGrpSpPr/>
          <p:nvPr/>
        </p:nvGrpSpPr>
        <p:grpSpPr>
          <a:xfrm>
            <a:off x="628510" y="2871646"/>
            <a:ext cx="2726149" cy="853870"/>
            <a:chOff x="0" y="0"/>
            <a:chExt cx="717998" cy="224888"/>
          </a:xfrm>
        </p:grpSpPr>
        <p:sp>
          <p:nvSpPr>
            <p:cNvPr id="24" name="Freeform 24"/>
            <p:cNvSpPr/>
            <p:nvPr/>
          </p:nvSpPr>
          <p:spPr>
            <a:xfrm>
              <a:off x="0" y="0"/>
              <a:ext cx="717998" cy="224888"/>
            </a:xfrm>
            <a:custGeom>
              <a:avLst/>
              <a:gdLst/>
              <a:ahLst/>
              <a:cxnLst/>
              <a:rect l="l" t="t" r="r" b="b"/>
              <a:pathLst>
                <a:path w="717998" h="224888">
                  <a:moveTo>
                    <a:pt x="112444" y="0"/>
                  </a:moveTo>
                  <a:lnTo>
                    <a:pt x="605554" y="0"/>
                  </a:lnTo>
                  <a:cubicBezTo>
                    <a:pt x="667655" y="0"/>
                    <a:pt x="717998" y="50343"/>
                    <a:pt x="717998" y="112444"/>
                  </a:cubicBezTo>
                  <a:lnTo>
                    <a:pt x="717998" y="112444"/>
                  </a:lnTo>
                  <a:cubicBezTo>
                    <a:pt x="717998" y="142266"/>
                    <a:pt x="706152" y="170866"/>
                    <a:pt x="685064" y="191954"/>
                  </a:cubicBezTo>
                  <a:cubicBezTo>
                    <a:pt x="663977" y="213041"/>
                    <a:pt x="635376" y="224888"/>
                    <a:pt x="605554" y="224888"/>
                  </a:cubicBezTo>
                  <a:lnTo>
                    <a:pt x="112444" y="224888"/>
                  </a:lnTo>
                  <a:cubicBezTo>
                    <a:pt x="50343" y="224888"/>
                    <a:pt x="0" y="174545"/>
                    <a:pt x="0" y="112444"/>
                  </a:cubicBezTo>
                  <a:lnTo>
                    <a:pt x="0" y="112444"/>
                  </a:lnTo>
                  <a:cubicBezTo>
                    <a:pt x="0" y="50343"/>
                    <a:pt x="50343" y="0"/>
                    <a:pt x="112444" y="0"/>
                  </a:cubicBezTo>
                  <a:close/>
                </a:path>
              </a:pathLst>
            </a:custGeom>
            <a:solidFill>
              <a:srgbClr val="FFFAEB"/>
            </a:solidFill>
          </p:spPr>
          <p:txBody>
            <a:bodyPr/>
            <a:lstStyle/>
            <a:p>
              <a:endParaRPr lang="en-US"/>
            </a:p>
          </p:txBody>
        </p:sp>
        <p:sp>
          <p:nvSpPr>
            <p:cNvPr id="25" name="TextBox 25"/>
            <p:cNvSpPr txBox="1"/>
            <p:nvPr/>
          </p:nvSpPr>
          <p:spPr>
            <a:xfrm>
              <a:off x="0" y="-19050"/>
              <a:ext cx="717998" cy="243938"/>
            </a:xfrm>
            <a:prstGeom prst="rect">
              <a:avLst/>
            </a:prstGeom>
          </p:spPr>
          <p:txBody>
            <a:bodyPr lIns="50800" tIns="50800" rIns="50800" bIns="50800" rtlCol="0" anchor="ctr"/>
            <a:lstStyle/>
            <a:p>
              <a:pPr algn="ctr">
                <a:lnSpc>
                  <a:spcPts val="2859"/>
                </a:lnSpc>
              </a:pPr>
              <a:r>
                <a:rPr lang="en-US" sz="2199">
                  <a:solidFill>
                    <a:srgbClr val="000000"/>
                  </a:solidFill>
                  <a:latin typeface="Open Sauce"/>
                </a:rPr>
                <a:t>TCCR1B: Bit 2-0</a:t>
              </a:r>
            </a:p>
          </p:txBody>
        </p:sp>
      </p:grpSp>
      <p:sp>
        <p:nvSpPr>
          <p:cNvPr id="26" name="Freeform 26"/>
          <p:cNvSpPr/>
          <p:nvPr/>
        </p:nvSpPr>
        <p:spPr>
          <a:xfrm rot="3411476">
            <a:off x="2999225" y="3382945"/>
            <a:ext cx="506035" cy="575039"/>
          </a:xfrm>
          <a:custGeom>
            <a:avLst/>
            <a:gdLst/>
            <a:ahLst/>
            <a:cxnLst/>
            <a:rect l="l" t="t" r="r" b="b"/>
            <a:pathLst>
              <a:path w="506035" h="575039">
                <a:moveTo>
                  <a:pt x="0" y="0"/>
                </a:moveTo>
                <a:lnTo>
                  <a:pt x="506035" y="0"/>
                </a:lnTo>
                <a:lnTo>
                  <a:pt x="506035" y="575040"/>
                </a:lnTo>
                <a:lnTo>
                  <a:pt x="0" y="575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7" name="Group 27"/>
          <p:cNvGrpSpPr/>
          <p:nvPr/>
        </p:nvGrpSpPr>
        <p:grpSpPr>
          <a:xfrm>
            <a:off x="10027377" y="9440240"/>
            <a:ext cx="2974315" cy="846760"/>
            <a:chOff x="0" y="0"/>
            <a:chExt cx="783359" cy="223015"/>
          </a:xfrm>
        </p:grpSpPr>
        <p:sp>
          <p:nvSpPr>
            <p:cNvPr id="28" name="Freeform 28"/>
            <p:cNvSpPr/>
            <p:nvPr/>
          </p:nvSpPr>
          <p:spPr>
            <a:xfrm>
              <a:off x="0" y="0"/>
              <a:ext cx="783359" cy="223015"/>
            </a:xfrm>
            <a:custGeom>
              <a:avLst/>
              <a:gdLst/>
              <a:ahLst/>
              <a:cxnLst/>
              <a:rect l="l" t="t" r="r" b="b"/>
              <a:pathLst>
                <a:path w="783359" h="223015">
                  <a:moveTo>
                    <a:pt x="0" y="0"/>
                  </a:moveTo>
                  <a:lnTo>
                    <a:pt x="783359" y="0"/>
                  </a:lnTo>
                  <a:lnTo>
                    <a:pt x="783359" y="223015"/>
                  </a:lnTo>
                  <a:lnTo>
                    <a:pt x="0" y="223015"/>
                  </a:lnTo>
                  <a:close/>
                </a:path>
              </a:pathLst>
            </a:custGeom>
            <a:solidFill>
              <a:srgbClr val="FFFFFF"/>
            </a:solidFill>
          </p:spPr>
          <p:txBody>
            <a:bodyPr/>
            <a:lstStyle/>
            <a:p>
              <a:endParaRPr lang="en-US"/>
            </a:p>
          </p:txBody>
        </p:sp>
        <p:sp>
          <p:nvSpPr>
            <p:cNvPr id="29" name="TextBox 29"/>
            <p:cNvSpPr txBox="1"/>
            <p:nvPr/>
          </p:nvSpPr>
          <p:spPr>
            <a:xfrm>
              <a:off x="0" y="-19050"/>
              <a:ext cx="783359" cy="242065"/>
            </a:xfrm>
            <a:prstGeom prst="rect">
              <a:avLst/>
            </a:prstGeom>
          </p:spPr>
          <p:txBody>
            <a:bodyPr lIns="50800" tIns="50800" rIns="50800" bIns="50800" rtlCol="0" anchor="ctr"/>
            <a:lstStyle/>
            <a:p>
              <a:pPr algn="ctr">
                <a:lnSpc>
                  <a:spcPts val="2859"/>
                </a:lnSpc>
              </a:pPr>
              <a:r>
                <a:rPr lang="en-US" sz="2199">
                  <a:solidFill>
                    <a:srgbClr val="231F20"/>
                  </a:solidFill>
                  <a:latin typeface="Open Sauce"/>
                </a:rPr>
                <a:t>Compare interrupt Enable</a:t>
              </a:r>
            </a:p>
          </p:txBody>
        </p:sp>
      </p:grpSp>
      <p:sp>
        <p:nvSpPr>
          <p:cNvPr id="30" name="TextBox 30"/>
          <p:cNvSpPr txBox="1"/>
          <p:nvPr/>
        </p:nvSpPr>
        <p:spPr>
          <a:xfrm>
            <a:off x="89804" y="216853"/>
            <a:ext cx="5320396" cy="970429"/>
          </a:xfrm>
          <a:prstGeom prst="rect">
            <a:avLst/>
          </a:prstGeom>
        </p:spPr>
        <p:txBody>
          <a:bodyPr wrap="square" lIns="0" tIns="0" rIns="0" bIns="0" rtlCol="0" anchor="t">
            <a:spAutoFit/>
          </a:bodyPr>
          <a:lstStyle/>
          <a:p>
            <a:pPr algn="ctr">
              <a:lnSpc>
                <a:spcPts val="7904"/>
              </a:lnSpc>
            </a:pPr>
            <a:r>
              <a:rPr lang="en-US" sz="5645" dirty="0">
                <a:solidFill>
                  <a:srgbClr val="000000"/>
                </a:solidFill>
                <a:latin typeface="Canva Sans Bold"/>
              </a:rPr>
              <a:t>Timer </a:t>
            </a:r>
            <a:r>
              <a:rPr lang="en-US" sz="5645" dirty="0" err="1">
                <a:solidFill>
                  <a:srgbClr val="000000"/>
                </a:solidFill>
                <a:latin typeface="Canva Sans Bold"/>
              </a:rPr>
              <a:t>Couter</a:t>
            </a:r>
            <a:r>
              <a:rPr lang="en-US" sz="5645" dirty="0">
                <a:solidFill>
                  <a:srgbClr val="000000"/>
                </a:solidFill>
                <a:latin typeface="Canva Sans Bold"/>
              </a:rPr>
              <a:t> 1</a:t>
            </a:r>
          </a:p>
        </p:txBody>
      </p:sp>
      <p:sp>
        <p:nvSpPr>
          <p:cNvPr id="31" name="Slide Number Placeholder 30">
            <a:extLst>
              <a:ext uri="{FF2B5EF4-FFF2-40B4-BE49-F238E27FC236}">
                <a16:creationId xmlns:a16="http://schemas.microsoft.com/office/drawing/2014/main" id="{0B740CFE-0718-DD83-B6A4-16BB773CBB63}"/>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t="80" b="79"/>
          <a:stretch>
            <a:fillRect/>
          </a:stretch>
        </p:blipFill>
        <p:spPr>
          <a:xfrm>
            <a:off x="0" y="0"/>
            <a:ext cx="20959917" cy="10899157"/>
          </a:xfrm>
          <a:prstGeom prst="rect">
            <a:avLst/>
          </a:prstGeom>
        </p:spPr>
      </p:pic>
      <p:sp>
        <p:nvSpPr>
          <p:cNvPr id="3" name="Slide Number Placeholder 2">
            <a:extLst>
              <a:ext uri="{FF2B5EF4-FFF2-40B4-BE49-F238E27FC236}">
                <a16:creationId xmlns:a16="http://schemas.microsoft.com/office/drawing/2014/main" id="{6E794B97-8363-10A9-E56F-E507D082889F}"/>
              </a:ext>
            </a:extLst>
          </p:cNvPr>
          <p:cNvSpPr>
            <a:spLocks noGrp="1"/>
          </p:cNvSpPr>
          <p:nvPr>
            <p:ph type="sldNum" sz="quarter" idx="12"/>
          </p:nvPr>
        </p:nvSpPr>
        <p:spPr/>
        <p:txBody>
          <a:bodyPr/>
          <a:lstStyle/>
          <a:p>
            <a:fld id="{B6F15528-21DE-4FAA-801E-634DDDAF4B2B}" type="slidenum">
              <a:rPr lang="en-US" smtClean="0"/>
              <a:pPr/>
              <a:t>57</a:t>
            </a:fld>
            <a:endParaRPr lang="en-US"/>
          </a:p>
        </p:txBody>
      </p:sp>
      <p:pic>
        <p:nvPicPr>
          <p:cNvPr id="8" name="Audio 7">
            <a:hlinkClick r:id="" action="ppaction://media"/>
            <a:extLst>
              <a:ext uri="{FF2B5EF4-FFF2-40B4-BE49-F238E27FC236}">
                <a16:creationId xmlns:a16="http://schemas.microsoft.com/office/drawing/2014/main" id="{3821287D-2F7B-798E-A999-3099B201E149}"/>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965"/>
    </mc:Choice>
    <mc:Fallback xmlns="">
      <p:transition spd="slow" advTm="3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2"/>
                </p:tgtEl>
              </p:cMediaNode>
            </p:video>
            <p:audio isNarration="1">
              <p:cMediaNode vol="80000" showWhenStopped="0">
                <p:cTn id="8" fill="hold" display="0">
                  <p:stCondLst>
                    <p:cond delay="indefinite"/>
                  </p:stCondLst>
                  <p:endCondLst>
                    <p:cond evt="onStopAudio" delay="0">
                      <p:tgtEl>
                        <p:sldTgt/>
                      </p:tgtEl>
                    </p:cond>
                  </p:endCondLst>
                </p:cTn>
                <p:tgtEl>
                  <p:spTgt spid="8"/>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38888" b="-38888"/>
            </a:stretch>
          </a:blipFill>
        </p:spPr>
        <p:txBody>
          <a:bodyPr/>
          <a:lstStyle/>
          <a:p>
            <a:endParaRPr lang="en-US"/>
          </a:p>
        </p:txBody>
      </p:sp>
      <p:grpSp>
        <p:nvGrpSpPr>
          <p:cNvPr id="3" name="Group 3"/>
          <p:cNvGrpSpPr>
            <a:grpSpLocks noChangeAspect="1"/>
          </p:cNvGrpSpPr>
          <p:nvPr/>
        </p:nvGrpSpPr>
        <p:grpSpPr>
          <a:xfrm rot="1369857">
            <a:off x="-8946082" y="3195344"/>
            <a:ext cx="10934794" cy="7573357"/>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txBody>
            <a:bodyPr/>
            <a:lstStyle/>
            <a:p>
              <a:endParaRPr lang="en-US"/>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txBody>
            <a:bodyPr/>
            <a:lstStyle/>
            <a:p>
              <a:endParaRPr lang="en-US"/>
            </a:p>
          </p:txBody>
        </p:sp>
      </p:grpSp>
      <p:sp>
        <p:nvSpPr>
          <p:cNvPr id="6" name="TextBox 6"/>
          <p:cNvSpPr txBox="1"/>
          <p:nvPr/>
        </p:nvSpPr>
        <p:spPr>
          <a:xfrm>
            <a:off x="2158316" y="4260711"/>
            <a:ext cx="13971368" cy="1359610"/>
          </a:xfrm>
          <a:prstGeom prst="rect">
            <a:avLst/>
          </a:prstGeom>
        </p:spPr>
        <p:txBody>
          <a:bodyPr lIns="0" tIns="0" rIns="0" bIns="0" rtlCol="0" anchor="t">
            <a:spAutoFit/>
          </a:bodyPr>
          <a:lstStyle/>
          <a:p>
            <a:pPr algn="ctr">
              <a:lnSpc>
                <a:spcPts val="9423"/>
              </a:lnSpc>
            </a:pPr>
            <a:r>
              <a:rPr lang="en-US" sz="12399" spc="334">
                <a:solidFill>
                  <a:srgbClr val="605048"/>
                </a:solidFill>
                <a:latin typeface="Carelia"/>
              </a:rPr>
              <a:t>UART</a:t>
            </a:r>
          </a:p>
        </p:txBody>
      </p:sp>
      <p:sp>
        <p:nvSpPr>
          <p:cNvPr id="7" name="Freeform 7"/>
          <p:cNvSpPr/>
          <p:nvPr/>
        </p:nvSpPr>
        <p:spPr>
          <a:xfrm rot="1921304">
            <a:off x="10065681" y="-4534537"/>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7"/>
            <a:stretch>
              <a:fillRect/>
            </a:stretch>
          </a:blipFill>
        </p:spPr>
        <p:txBody>
          <a:bodyPr/>
          <a:lstStyle/>
          <a:p>
            <a:endParaRPr lang="en-US"/>
          </a:p>
        </p:txBody>
      </p:sp>
      <p:sp>
        <p:nvSpPr>
          <p:cNvPr id="8" name="Freeform 8"/>
          <p:cNvSpPr/>
          <p:nvPr/>
        </p:nvSpPr>
        <p:spPr>
          <a:xfrm rot="-8793056">
            <a:off x="-5347750" y="6389853"/>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7"/>
            <a:stretch>
              <a:fillRect/>
            </a:stretch>
          </a:blipFill>
        </p:spPr>
        <p:txBody>
          <a:bodyPr/>
          <a:lstStyle/>
          <a:p>
            <a:endParaRPr lang="en-US"/>
          </a:p>
        </p:txBody>
      </p:sp>
      <p:sp>
        <p:nvSpPr>
          <p:cNvPr id="9" name="Freeform 9"/>
          <p:cNvSpPr/>
          <p:nvPr/>
        </p:nvSpPr>
        <p:spPr>
          <a:xfrm>
            <a:off x="0" y="6656032"/>
            <a:ext cx="4278998" cy="5219399"/>
          </a:xfrm>
          <a:custGeom>
            <a:avLst/>
            <a:gdLst/>
            <a:ahLst/>
            <a:cxnLst/>
            <a:rect l="l" t="t" r="r" b="b"/>
            <a:pathLst>
              <a:path w="4278998" h="5219399">
                <a:moveTo>
                  <a:pt x="0" y="0"/>
                </a:moveTo>
                <a:lnTo>
                  <a:pt x="4278998" y="0"/>
                </a:lnTo>
                <a:lnTo>
                  <a:pt x="4278998" y="5219400"/>
                </a:lnTo>
                <a:lnTo>
                  <a:pt x="0" y="5219400"/>
                </a:lnTo>
                <a:lnTo>
                  <a:pt x="0" y="0"/>
                </a:lnTo>
                <a:close/>
              </a:path>
            </a:pathLst>
          </a:custGeom>
          <a:blipFill>
            <a:blip r:embed="rId8"/>
            <a:stretch>
              <a:fillRect/>
            </a:stretch>
          </a:blipFill>
        </p:spPr>
        <p:txBody>
          <a:bodyPr/>
          <a:lstStyle/>
          <a:p>
            <a:endParaRPr lang="en-US"/>
          </a:p>
        </p:txBody>
      </p:sp>
      <p:grpSp>
        <p:nvGrpSpPr>
          <p:cNvPr id="10" name="Group 10"/>
          <p:cNvGrpSpPr>
            <a:grpSpLocks noChangeAspect="1"/>
          </p:cNvGrpSpPr>
          <p:nvPr/>
        </p:nvGrpSpPr>
        <p:grpSpPr>
          <a:xfrm rot="-9081209">
            <a:off x="9755306" y="-5785150"/>
            <a:ext cx="4921956" cy="7315995"/>
            <a:chOff x="0" y="0"/>
            <a:chExt cx="3175000" cy="4719320"/>
          </a:xfrm>
        </p:grpSpPr>
        <p:sp>
          <p:nvSpPr>
            <p:cNvPr id="11" name="Freeform 11"/>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9"/>
              <a:stretch>
                <a:fillRect l="-113593" r="-237551"/>
              </a:stretch>
            </a:blipFill>
          </p:spPr>
          <p:txBody>
            <a:bodyPr/>
            <a:lstStyle/>
            <a:p>
              <a:endParaRPr lang="en-US"/>
            </a:p>
          </p:txBody>
        </p:sp>
        <p:sp>
          <p:nvSpPr>
            <p:cNvPr id="12" name="Freeform 12"/>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10"/>
              <a:stretch>
                <a:fillRect l="-4322" t="-3535" r="-518"/>
              </a:stretch>
            </a:blipFill>
          </p:spPr>
          <p:txBody>
            <a:bodyPr/>
            <a:lstStyle/>
            <a:p>
              <a:endParaRPr lang="en-US"/>
            </a:p>
          </p:txBody>
        </p:sp>
      </p:grpSp>
      <p:sp>
        <p:nvSpPr>
          <p:cNvPr id="13" name="Freeform 13"/>
          <p:cNvSpPr/>
          <p:nvPr/>
        </p:nvSpPr>
        <p:spPr>
          <a:xfrm rot="-873034" flipH="1">
            <a:off x="14970934" y="625867"/>
            <a:ext cx="4576731" cy="686939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11"/>
            <a:stretch>
              <a:fillRect/>
            </a:stretch>
          </a:blipFill>
        </p:spPr>
        <p:txBody>
          <a:bodyPr/>
          <a:lstStyle/>
          <a:p>
            <a:endParaRPr lang="en-US"/>
          </a:p>
        </p:txBody>
      </p:sp>
      <p:sp>
        <p:nvSpPr>
          <p:cNvPr id="14" name="Freeform 14"/>
          <p:cNvSpPr/>
          <p:nvPr/>
        </p:nvSpPr>
        <p:spPr>
          <a:xfrm rot="8175697">
            <a:off x="15933786" y="8168974"/>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12"/>
            <a:stretch>
              <a:fillRect/>
            </a:stretch>
          </a:blipFill>
        </p:spPr>
        <p:txBody>
          <a:bodyPr/>
          <a:lstStyle/>
          <a:p>
            <a:endParaRPr lang="en-US"/>
          </a:p>
        </p:txBody>
      </p:sp>
      <p:sp>
        <p:nvSpPr>
          <p:cNvPr id="15" name="Freeform 15"/>
          <p:cNvSpPr/>
          <p:nvPr/>
        </p:nvSpPr>
        <p:spPr>
          <a:xfrm rot="7306022">
            <a:off x="15507546" y="8590549"/>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13"/>
            <a:stretch>
              <a:fillRect/>
            </a:stretch>
          </a:blipFill>
        </p:spPr>
        <p:txBody>
          <a:bodyPr/>
          <a:lstStyle/>
          <a:p>
            <a:endParaRPr lang="en-US"/>
          </a:p>
        </p:txBody>
      </p:sp>
      <p:sp>
        <p:nvSpPr>
          <p:cNvPr id="16" name="Slide Number Placeholder 15">
            <a:extLst>
              <a:ext uri="{FF2B5EF4-FFF2-40B4-BE49-F238E27FC236}">
                <a16:creationId xmlns:a16="http://schemas.microsoft.com/office/drawing/2014/main" id="{2AB6E984-D2EE-17E8-663D-5BC774E5FACD}"/>
              </a:ext>
            </a:extLst>
          </p:cNvPr>
          <p:cNvSpPr>
            <a:spLocks noGrp="1"/>
          </p:cNvSpPr>
          <p:nvPr>
            <p:ph type="sldNum" sz="quarter" idx="12"/>
          </p:nvPr>
        </p:nvSpPr>
        <p:spPr/>
        <p:txBody>
          <a:bodyPr/>
          <a:lstStyle/>
          <a:p>
            <a:fld id="{B6F15528-21DE-4FAA-801E-634DDDAF4B2B}" type="slidenum">
              <a:rPr lang="en-US" smtClean="0"/>
              <a:pPr/>
              <a:t>58</a:t>
            </a:fld>
            <a:endParaRPr lang="en-US"/>
          </a:p>
        </p:txBody>
      </p:sp>
      <p:pic>
        <p:nvPicPr>
          <p:cNvPr id="19" name="Audio 18">
            <a:hlinkClick r:id="" action="ppaction://media"/>
            <a:extLst>
              <a:ext uri="{FF2B5EF4-FFF2-40B4-BE49-F238E27FC236}">
                <a16:creationId xmlns:a16="http://schemas.microsoft.com/office/drawing/2014/main" id="{6F2C34E4-16DF-4B9F-DF46-DB24CDD7EF57}"/>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36"/>
    </mc:Choice>
    <mc:Fallback xmlns="">
      <p:transition spd="slow" advTm="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TextBox 3"/>
          <p:cNvSpPr txBox="1"/>
          <p:nvPr/>
        </p:nvSpPr>
        <p:spPr>
          <a:xfrm>
            <a:off x="1006871" y="876300"/>
            <a:ext cx="16230600"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GIAO TIẾP UART LÀ GÌ?</a:t>
            </a:r>
          </a:p>
        </p:txBody>
      </p:sp>
      <p:sp>
        <p:nvSpPr>
          <p:cNvPr id="4" name="TextBox 4"/>
          <p:cNvSpPr txBox="1"/>
          <p:nvPr/>
        </p:nvSpPr>
        <p:spPr>
          <a:xfrm>
            <a:off x="1028700" y="2458361"/>
            <a:ext cx="11969901" cy="4244859"/>
          </a:xfrm>
          <a:prstGeom prst="rect">
            <a:avLst/>
          </a:prstGeom>
        </p:spPr>
        <p:txBody>
          <a:bodyPr lIns="0" tIns="0" rIns="0" bIns="0" rtlCol="0" anchor="t">
            <a:spAutoFit/>
          </a:bodyPr>
          <a:lstStyle/>
          <a:p>
            <a:pPr algn="l">
              <a:lnSpc>
                <a:spcPts val="6619"/>
              </a:lnSpc>
            </a:pPr>
            <a:r>
              <a:rPr lang="en-US" sz="4413">
                <a:solidFill>
                  <a:srgbClr val="2B2C30"/>
                </a:solidFill>
                <a:latin typeface="Arial"/>
              </a:rPr>
              <a:t>Thuật ngữ USART (Universal Synchronous/ Asynchronous serial Receiver and Transmitter- Bộ truyền nhận dữ liệu nối tiếp đồng bộ/bất đồng bộ ) là một giao thức truyền thông giữa thiết bị với thiết bị.</a:t>
            </a:r>
          </a:p>
        </p:txBody>
      </p:sp>
      <p:sp>
        <p:nvSpPr>
          <p:cNvPr id="5" name="Slide Number Placeholder 4">
            <a:extLst>
              <a:ext uri="{FF2B5EF4-FFF2-40B4-BE49-F238E27FC236}">
                <a16:creationId xmlns:a16="http://schemas.microsoft.com/office/drawing/2014/main" id="{0D449F36-926E-9A56-A54C-C7A091D4AFE2}"/>
              </a:ext>
            </a:extLst>
          </p:cNvPr>
          <p:cNvSpPr>
            <a:spLocks noGrp="1"/>
          </p:cNvSpPr>
          <p:nvPr>
            <p:ph type="sldNum" sz="quarter" idx="12"/>
          </p:nvPr>
        </p:nvSpPr>
        <p:spPr/>
        <p:txBody>
          <a:bodyPr/>
          <a:lstStyle/>
          <a:p>
            <a:fld id="{B6F15528-21DE-4FAA-801E-634DDDAF4B2B}" type="slidenum">
              <a:rPr lang="en-US" smtClean="0"/>
              <a:pPr/>
              <a:t>59</a:t>
            </a:fld>
            <a:endParaRPr lang="en-US"/>
          </a:p>
        </p:txBody>
      </p:sp>
      <p:pic>
        <p:nvPicPr>
          <p:cNvPr id="7" name="Audio 6">
            <a:hlinkClick r:id="" action="ppaction://media"/>
            <a:extLst>
              <a:ext uri="{FF2B5EF4-FFF2-40B4-BE49-F238E27FC236}">
                <a16:creationId xmlns:a16="http://schemas.microsoft.com/office/drawing/2014/main" id="{E4B1880C-B80C-FEB5-6453-9665272D609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08"/>
    </mc:Choice>
    <mc:Fallback xmlns="">
      <p:transition spd="slow" advTm="1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2652021"/>
            <a:chOff x="0" y="0"/>
            <a:chExt cx="4816593" cy="698475"/>
          </a:xfrm>
        </p:grpSpPr>
        <p:sp>
          <p:nvSpPr>
            <p:cNvPr id="4" name="Freeform 4"/>
            <p:cNvSpPr/>
            <p:nvPr/>
          </p:nvSpPr>
          <p:spPr>
            <a:xfrm>
              <a:off x="0" y="0"/>
              <a:ext cx="4816592" cy="698475"/>
            </a:xfrm>
            <a:custGeom>
              <a:avLst/>
              <a:gdLst/>
              <a:ahLst/>
              <a:cxnLst/>
              <a:rect l="l" t="t" r="r" b="b"/>
              <a:pathLst>
                <a:path w="4816592" h="698475">
                  <a:moveTo>
                    <a:pt x="0" y="0"/>
                  </a:moveTo>
                  <a:lnTo>
                    <a:pt x="4816592" y="0"/>
                  </a:lnTo>
                  <a:lnTo>
                    <a:pt x="4816592" y="698475"/>
                  </a:lnTo>
                  <a:lnTo>
                    <a:pt x="0" y="698475"/>
                  </a:lnTo>
                  <a:close/>
                </a:path>
              </a:pathLst>
            </a:custGeom>
            <a:solidFill>
              <a:srgbClr val="1A1A1A"/>
            </a:solidFill>
          </p:spPr>
          <p:txBody>
            <a:bodyPr/>
            <a:lstStyle/>
            <a:p>
              <a:endParaRPr lang="en-US"/>
            </a:p>
          </p:txBody>
        </p:sp>
        <p:sp>
          <p:nvSpPr>
            <p:cNvPr id="5" name="TextBox 5"/>
            <p:cNvSpPr txBox="1"/>
            <p:nvPr/>
          </p:nvSpPr>
          <p:spPr>
            <a:xfrm>
              <a:off x="0" y="-19050"/>
              <a:ext cx="4816593" cy="71752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0" y="0"/>
            <a:ext cx="18288000" cy="10363200"/>
          </a:xfrm>
          <a:custGeom>
            <a:avLst/>
            <a:gdLst/>
            <a:ahLst/>
            <a:cxnLst/>
            <a:rect l="l" t="t" r="r" b="b"/>
            <a:pathLst>
              <a:path w="18288000" h="10363200">
                <a:moveTo>
                  <a:pt x="0" y="0"/>
                </a:moveTo>
                <a:lnTo>
                  <a:pt x="18288000" y="0"/>
                </a:lnTo>
                <a:lnTo>
                  <a:pt x="18288000" y="10363200"/>
                </a:lnTo>
                <a:lnTo>
                  <a:pt x="0" y="10363200"/>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0" y="-66675"/>
            <a:ext cx="6029098" cy="1325968"/>
          </a:xfrm>
          <a:prstGeom prst="rect">
            <a:avLst/>
          </a:prstGeom>
        </p:spPr>
        <p:txBody>
          <a:bodyPr lIns="0" tIns="0" rIns="0" bIns="0" rtlCol="0" anchor="t">
            <a:spAutoFit/>
          </a:bodyPr>
          <a:lstStyle/>
          <a:p>
            <a:pPr algn="ctr">
              <a:lnSpc>
                <a:spcPts val="5380"/>
              </a:lnSpc>
            </a:pPr>
            <a:r>
              <a:rPr lang="en-US" sz="3843">
                <a:solidFill>
                  <a:srgbClr val="000000"/>
                </a:solidFill>
                <a:latin typeface="Noto Sans Bold"/>
              </a:rPr>
              <a:t>KIẾN TRÚC VI ĐIỀU KHIỂN ATMEAG328P</a:t>
            </a:r>
          </a:p>
        </p:txBody>
      </p:sp>
      <p:sp>
        <p:nvSpPr>
          <p:cNvPr id="10" name="Slide Number Placeholder 9">
            <a:extLst>
              <a:ext uri="{FF2B5EF4-FFF2-40B4-BE49-F238E27FC236}">
                <a16:creationId xmlns:a16="http://schemas.microsoft.com/office/drawing/2014/main" id="{F6A28A3F-CE79-9C3C-4EC7-13873F70D160}"/>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3951209" y="1965957"/>
            <a:ext cx="10385582" cy="7439529"/>
          </a:xfrm>
          <a:custGeom>
            <a:avLst/>
            <a:gdLst/>
            <a:ahLst/>
            <a:cxnLst/>
            <a:rect l="l" t="t" r="r" b="b"/>
            <a:pathLst>
              <a:path w="10385582" h="7439529">
                <a:moveTo>
                  <a:pt x="0" y="0"/>
                </a:moveTo>
                <a:lnTo>
                  <a:pt x="10385582" y="0"/>
                </a:lnTo>
                <a:lnTo>
                  <a:pt x="10385582" y="7439529"/>
                </a:lnTo>
                <a:lnTo>
                  <a:pt x="0" y="743952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06871" y="876300"/>
            <a:ext cx="16230600"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TRUYỀN NỐI TIẾP</a:t>
            </a:r>
          </a:p>
        </p:txBody>
      </p:sp>
      <p:sp>
        <p:nvSpPr>
          <p:cNvPr id="5" name="Slide Number Placeholder 4">
            <a:extLst>
              <a:ext uri="{FF2B5EF4-FFF2-40B4-BE49-F238E27FC236}">
                <a16:creationId xmlns:a16="http://schemas.microsoft.com/office/drawing/2014/main" id="{A2E177F1-72DF-7C03-66C6-85BB64575EF9}"/>
              </a:ext>
            </a:extLst>
          </p:cNvPr>
          <p:cNvSpPr>
            <a:spLocks noGrp="1"/>
          </p:cNvSpPr>
          <p:nvPr>
            <p:ph type="sldNum" sz="quarter" idx="12"/>
          </p:nvPr>
        </p:nvSpPr>
        <p:spPr/>
        <p:txBody>
          <a:bodyPr/>
          <a:lstStyle/>
          <a:p>
            <a:fld id="{B6F15528-21DE-4FAA-801E-634DDDAF4B2B}" type="slidenum">
              <a:rPr lang="en-US" smtClean="0"/>
              <a:pPr/>
              <a:t>60</a:t>
            </a:fld>
            <a:endParaRPr lang="en-US"/>
          </a:p>
        </p:txBody>
      </p:sp>
      <p:pic>
        <p:nvPicPr>
          <p:cNvPr id="7" name="Audio 6">
            <a:hlinkClick r:id="" action="ppaction://media"/>
            <a:extLst>
              <a:ext uri="{FF2B5EF4-FFF2-40B4-BE49-F238E27FC236}">
                <a16:creationId xmlns:a16="http://schemas.microsoft.com/office/drawing/2014/main" id="{0EAE3060-EEA1-9BA4-41DB-11F7254422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806"/>
    </mc:Choice>
    <mc:Fallback xmlns="">
      <p:transition spd="slow" advTm="4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TextBox 3"/>
          <p:cNvSpPr txBox="1"/>
          <p:nvPr/>
        </p:nvSpPr>
        <p:spPr>
          <a:xfrm>
            <a:off x="1028700" y="876300"/>
            <a:ext cx="16230600" cy="715276"/>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BAUD RATE</a:t>
            </a:r>
          </a:p>
        </p:txBody>
      </p:sp>
      <p:sp>
        <p:nvSpPr>
          <p:cNvPr id="4" name="TextBox 4"/>
          <p:cNvSpPr txBox="1"/>
          <p:nvPr/>
        </p:nvSpPr>
        <p:spPr>
          <a:xfrm>
            <a:off x="1006871" y="2013242"/>
            <a:ext cx="15617260" cy="4453805"/>
          </a:xfrm>
          <a:prstGeom prst="rect">
            <a:avLst/>
          </a:prstGeom>
        </p:spPr>
        <p:txBody>
          <a:bodyPr lIns="0" tIns="0" rIns="0" bIns="0" rtlCol="0" anchor="t">
            <a:spAutoFit/>
          </a:bodyPr>
          <a:lstStyle/>
          <a:p>
            <a:pPr algn="l">
              <a:lnSpc>
                <a:spcPts val="8636"/>
              </a:lnSpc>
            </a:pPr>
            <a:r>
              <a:rPr lang="en-US" sz="5757">
                <a:solidFill>
                  <a:srgbClr val="2B2C30"/>
                </a:solidFill>
                <a:latin typeface="Arial"/>
              </a:rPr>
              <a:t> Theo định nghĩa, tốc độ baud là số bit truyền trong 1 giây. Ví dụ nếu tốc độ baud được đặt là 9600 thì thời gian dành cho 1 bit truyền là 1/9600 ~ 104.17us.</a:t>
            </a:r>
          </a:p>
        </p:txBody>
      </p:sp>
      <p:sp>
        <p:nvSpPr>
          <p:cNvPr id="5" name="Slide Number Placeholder 4">
            <a:extLst>
              <a:ext uri="{FF2B5EF4-FFF2-40B4-BE49-F238E27FC236}">
                <a16:creationId xmlns:a16="http://schemas.microsoft.com/office/drawing/2014/main" id="{B143A8E2-71EA-4507-659C-2F8045A47ECC}"/>
              </a:ext>
            </a:extLst>
          </p:cNvPr>
          <p:cNvSpPr>
            <a:spLocks noGrp="1"/>
          </p:cNvSpPr>
          <p:nvPr>
            <p:ph type="sldNum" sz="quarter" idx="12"/>
          </p:nvPr>
        </p:nvSpPr>
        <p:spPr/>
        <p:txBody>
          <a:bodyPr/>
          <a:lstStyle/>
          <a:p>
            <a:fld id="{B6F15528-21DE-4FAA-801E-634DDDAF4B2B}" type="slidenum">
              <a:rPr lang="en-US" smtClean="0"/>
              <a:pPr/>
              <a:t>61</a:t>
            </a:fld>
            <a:endParaRPr lang="en-US"/>
          </a:p>
        </p:txBody>
      </p:sp>
      <p:pic>
        <p:nvPicPr>
          <p:cNvPr id="7" name="Audio 6">
            <a:hlinkClick r:id="" action="ppaction://media"/>
            <a:extLst>
              <a:ext uri="{FF2B5EF4-FFF2-40B4-BE49-F238E27FC236}">
                <a16:creationId xmlns:a16="http://schemas.microsoft.com/office/drawing/2014/main" id="{88190383-6B33-818E-ED88-8EE31627A09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986"/>
    </mc:Choice>
    <mc:Fallback xmlns="">
      <p:transition spd="slow" advTm="1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TextBox 3"/>
          <p:cNvSpPr txBox="1"/>
          <p:nvPr/>
        </p:nvSpPr>
        <p:spPr>
          <a:xfrm>
            <a:off x="1006871" y="876300"/>
            <a:ext cx="16230600"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KHUNG TRUYỀN</a:t>
            </a:r>
          </a:p>
        </p:txBody>
      </p:sp>
      <p:sp>
        <p:nvSpPr>
          <p:cNvPr id="4" name="TextBox 4"/>
          <p:cNvSpPr txBox="1"/>
          <p:nvPr/>
        </p:nvSpPr>
        <p:spPr>
          <a:xfrm>
            <a:off x="1006871" y="2041666"/>
            <a:ext cx="16252429" cy="7466330"/>
          </a:xfrm>
          <a:prstGeom prst="rect">
            <a:avLst/>
          </a:prstGeom>
        </p:spPr>
        <p:txBody>
          <a:bodyPr lIns="0" tIns="0" rIns="0" bIns="0" rtlCol="0" anchor="t">
            <a:spAutoFit/>
          </a:bodyPr>
          <a:lstStyle/>
          <a:p>
            <a:pPr marL="863599" lvl="1" indent="-431800" algn="l">
              <a:lnSpc>
                <a:spcPts val="7359"/>
              </a:lnSpc>
              <a:buFont typeface="Arial"/>
              <a:buChar char="•"/>
            </a:pPr>
            <a:r>
              <a:rPr lang="en-US" sz="3999">
                <a:solidFill>
                  <a:srgbClr val="2B2C30"/>
                </a:solidFill>
                <a:latin typeface="Arial"/>
              </a:rPr>
              <a:t>Start bit: là bit đầu tiên được truyền trong một frame truyền, báo cho thiết bị nhận biết rằng có một gói dữ liệu sắp được truyền tới. Mang giá trị 0 </a:t>
            </a:r>
          </a:p>
          <a:p>
            <a:pPr marL="863599" lvl="1" indent="-431800" algn="l">
              <a:lnSpc>
                <a:spcPts val="7359"/>
              </a:lnSpc>
              <a:buFont typeface="Arial"/>
              <a:buChar char="•"/>
            </a:pPr>
            <a:r>
              <a:rPr lang="en-US" sz="3999">
                <a:solidFill>
                  <a:srgbClr val="2B2C30"/>
                </a:solidFill>
                <a:latin typeface="Arial"/>
              </a:rPr>
              <a:t> Data: là thông tin chính mà chúng ta cần gởi và nhận</a:t>
            </a:r>
          </a:p>
          <a:p>
            <a:pPr marL="863599" lvl="1" indent="-431800" algn="l">
              <a:lnSpc>
                <a:spcPts val="7359"/>
              </a:lnSpc>
              <a:buFont typeface="Arial"/>
              <a:buChar char="•"/>
            </a:pPr>
            <a:r>
              <a:rPr lang="en-US" sz="3999">
                <a:solidFill>
                  <a:srgbClr val="2B2C30"/>
                </a:solidFill>
                <a:latin typeface="Arial"/>
              </a:rPr>
              <a:t>Stop bits: là một hoặc các bit báo cho thiết bị nhận rằng một gói dữ liệu đã được gởi xong. Mang giá trị là 1</a:t>
            </a:r>
          </a:p>
          <a:p>
            <a:pPr marL="863599" lvl="1" indent="-431800" algn="l">
              <a:lnSpc>
                <a:spcPts val="7359"/>
              </a:lnSpc>
              <a:buFont typeface="Arial"/>
              <a:buChar char="•"/>
            </a:pPr>
            <a:r>
              <a:rPr lang="en-US" sz="3999">
                <a:solidFill>
                  <a:srgbClr val="2B2C30"/>
                </a:solidFill>
                <a:latin typeface="Arial"/>
              </a:rPr>
              <a:t>Parity bit: là bit dùng kiểm tra dữ liệu truyền</a:t>
            </a:r>
          </a:p>
          <a:p>
            <a:pPr algn="l">
              <a:lnSpc>
                <a:spcPts val="7359"/>
              </a:lnSpc>
            </a:pPr>
            <a:endParaRPr lang="en-US" sz="3999">
              <a:solidFill>
                <a:srgbClr val="2B2C30"/>
              </a:solidFill>
              <a:latin typeface="Arial"/>
            </a:endParaRPr>
          </a:p>
        </p:txBody>
      </p:sp>
      <p:sp>
        <p:nvSpPr>
          <p:cNvPr id="5" name="Slide Number Placeholder 4">
            <a:extLst>
              <a:ext uri="{FF2B5EF4-FFF2-40B4-BE49-F238E27FC236}">
                <a16:creationId xmlns:a16="http://schemas.microsoft.com/office/drawing/2014/main" id="{F6091FDC-7CAA-8FD4-E144-E87B27C18D16}"/>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9525" y="1834987"/>
            <a:ext cx="18288000" cy="6617026"/>
          </a:xfrm>
          <a:custGeom>
            <a:avLst/>
            <a:gdLst/>
            <a:ahLst/>
            <a:cxnLst/>
            <a:rect l="l" t="t" r="r" b="b"/>
            <a:pathLst>
              <a:path w="18288000" h="6617026">
                <a:moveTo>
                  <a:pt x="0" y="0"/>
                </a:moveTo>
                <a:lnTo>
                  <a:pt x="18288000" y="0"/>
                </a:lnTo>
                <a:lnTo>
                  <a:pt x="18288000" y="6617026"/>
                </a:lnTo>
                <a:lnTo>
                  <a:pt x="0" y="6617026"/>
                </a:lnTo>
                <a:lnTo>
                  <a:pt x="0" y="0"/>
                </a:lnTo>
                <a:close/>
              </a:path>
            </a:pathLst>
          </a:custGeom>
          <a:blipFill>
            <a:blip r:embed="rId2"/>
            <a:stretch>
              <a:fillRect/>
            </a:stretch>
          </a:blipFill>
        </p:spPr>
        <p:txBody>
          <a:bodyPr/>
          <a:lstStyle/>
          <a:p>
            <a:endParaRPr lang="en-US"/>
          </a:p>
        </p:txBody>
      </p:sp>
      <p:sp>
        <p:nvSpPr>
          <p:cNvPr id="3" name="Slide Number Placeholder 2">
            <a:extLst>
              <a:ext uri="{FF2B5EF4-FFF2-40B4-BE49-F238E27FC236}">
                <a16:creationId xmlns:a16="http://schemas.microsoft.com/office/drawing/2014/main" id="{07B6FE88-7162-926C-3858-3B42305A6730}"/>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9605134" y="2105483"/>
            <a:ext cx="7847312" cy="3876897"/>
          </a:xfrm>
          <a:custGeom>
            <a:avLst/>
            <a:gdLst/>
            <a:ahLst/>
            <a:cxnLst/>
            <a:rect l="l" t="t" r="r" b="b"/>
            <a:pathLst>
              <a:path w="7847312" h="3876897">
                <a:moveTo>
                  <a:pt x="0" y="0"/>
                </a:moveTo>
                <a:lnTo>
                  <a:pt x="7847312" y="0"/>
                </a:lnTo>
                <a:lnTo>
                  <a:pt x="7847312" y="3876897"/>
                </a:lnTo>
                <a:lnTo>
                  <a:pt x="0" y="3876897"/>
                </a:lnTo>
                <a:lnTo>
                  <a:pt x="0" y="0"/>
                </a:lnTo>
                <a:close/>
              </a:path>
            </a:pathLst>
          </a:custGeom>
          <a:blipFill>
            <a:blip r:embed="rId2"/>
            <a:stretch>
              <a:fillRect r="-1341"/>
            </a:stretch>
          </a:blipFill>
        </p:spPr>
        <p:txBody>
          <a:bodyPr/>
          <a:lstStyle/>
          <a:p>
            <a:endParaRPr lang="en-US"/>
          </a:p>
        </p:txBody>
      </p:sp>
      <p:sp>
        <p:nvSpPr>
          <p:cNvPr id="4" name="TextBox 4"/>
          <p:cNvSpPr txBox="1"/>
          <p:nvPr/>
        </p:nvSpPr>
        <p:spPr>
          <a:xfrm>
            <a:off x="1006871" y="876300"/>
            <a:ext cx="16230600"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UART VỚI ATMEGA328P</a:t>
            </a:r>
          </a:p>
        </p:txBody>
      </p:sp>
      <p:sp>
        <p:nvSpPr>
          <p:cNvPr id="5" name="TextBox 5"/>
          <p:cNvSpPr txBox="1"/>
          <p:nvPr/>
        </p:nvSpPr>
        <p:spPr>
          <a:xfrm>
            <a:off x="1006871" y="1905458"/>
            <a:ext cx="8137129" cy="6364606"/>
          </a:xfrm>
          <a:prstGeom prst="rect">
            <a:avLst/>
          </a:prstGeom>
        </p:spPr>
        <p:txBody>
          <a:bodyPr lIns="0" tIns="0" rIns="0" bIns="0" rtlCol="0" anchor="t">
            <a:spAutoFit/>
          </a:bodyPr>
          <a:lstStyle/>
          <a:p>
            <a:pPr algn="l">
              <a:lnSpc>
                <a:spcPts val="6299"/>
              </a:lnSpc>
            </a:pPr>
            <a:r>
              <a:rPr lang="en-US" sz="4199">
                <a:solidFill>
                  <a:srgbClr val="2B2C30"/>
                </a:solidFill>
                <a:latin typeface="Arial"/>
              </a:rPr>
              <a:t>Vi điều khiển Atmega328p có 1 module truyền thông nối tiếp USART. Có 3 chân chính: </a:t>
            </a:r>
          </a:p>
          <a:p>
            <a:pPr algn="l">
              <a:lnSpc>
                <a:spcPts val="6299"/>
              </a:lnSpc>
            </a:pPr>
            <a:r>
              <a:rPr lang="en-US" sz="4199">
                <a:solidFill>
                  <a:srgbClr val="2B2C30"/>
                </a:solidFill>
                <a:latin typeface="Arial"/>
              </a:rPr>
              <a:t>TXD: Chân truyền dữ liệu</a:t>
            </a:r>
          </a:p>
          <a:p>
            <a:pPr algn="l">
              <a:lnSpc>
                <a:spcPts val="6299"/>
              </a:lnSpc>
            </a:pPr>
            <a:r>
              <a:rPr lang="en-US" sz="4199">
                <a:solidFill>
                  <a:srgbClr val="2B2C30"/>
                </a:solidFill>
                <a:latin typeface="Arial"/>
              </a:rPr>
              <a:t>RXD: Chân nhận dữ liệu</a:t>
            </a:r>
          </a:p>
          <a:p>
            <a:pPr algn="l">
              <a:lnSpc>
                <a:spcPts val="6299"/>
              </a:lnSpc>
            </a:pPr>
            <a:r>
              <a:rPr lang="en-US" sz="4199">
                <a:solidFill>
                  <a:srgbClr val="2B2C30"/>
                </a:solidFill>
                <a:latin typeface="Arial"/>
              </a:rPr>
              <a:t>Để kết nối các thiết bị AVR với nhau bạn phải đấu chéo 2 chân TXD và RXD</a:t>
            </a:r>
          </a:p>
        </p:txBody>
      </p:sp>
      <p:sp>
        <p:nvSpPr>
          <p:cNvPr id="6" name="Slide Number Placeholder 5">
            <a:extLst>
              <a:ext uri="{FF2B5EF4-FFF2-40B4-BE49-F238E27FC236}">
                <a16:creationId xmlns:a16="http://schemas.microsoft.com/office/drawing/2014/main" id="{C65BA217-70F9-14E0-8FE1-3234275551A7}"/>
              </a:ext>
            </a:extLst>
          </p:cNvPr>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405960" y="5312375"/>
            <a:ext cx="15476080" cy="2518772"/>
          </a:xfrm>
          <a:custGeom>
            <a:avLst/>
            <a:gdLst/>
            <a:ahLst/>
            <a:cxnLst/>
            <a:rect l="l" t="t" r="r" b="b"/>
            <a:pathLst>
              <a:path w="15476080" h="2518772">
                <a:moveTo>
                  <a:pt x="0" y="0"/>
                </a:moveTo>
                <a:lnTo>
                  <a:pt x="15476080" y="0"/>
                </a:lnTo>
                <a:lnTo>
                  <a:pt x="15476080" y="2518772"/>
                </a:lnTo>
                <a:lnTo>
                  <a:pt x="0" y="2518772"/>
                </a:lnTo>
                <a:lnTo>
                  <a:pt x="0" y="0"/>
                </a:lnTo>
                <a:close/>
              </a:path>
            </a:pathLst>
          </a:custGeom>
          <a:blipFill>
            <a:blip r:embed="rId2"/>
            <a:stretch>
              <a:fillRect t="-9326"/>
            </a:stretch>
          </a:blipFill>
        </p:spPr>
        <p:txBody>
          <a:bodyPr/>
          <a:lstStyle/>
          <a:p>
            <a:endParaRPr lang="en-US"/>
          </a:p>
        </p:txBody>
      </p:sp>
      <p:sp>
        <p:nvSpPr>
          <p:cNvPr id="4" name="TextBox 4"/>
          <p:cNvSpPr txBox="1"/>
          <p:nvPr/>
        </p:nvSpPr>
        <p:spPr>
          <a:xfrm>
            <a:off x="1006871" y="876300"/>
            <a:ext cx="16230600" cy="715276"/>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 THANH GHI DỮ LIỆU UDR</a:t>
            </a:r>
          </a:p>
        </p:txBody>
      </p:sp>
      <p:sp>
        <p:nvSpPr>
          <p:cNvPr id="5" name="TextBox 5"/>
          <p:cNvSpPr txBox="1"/>
          <p:nvPr/>
        </p:nvSpPr>
        <p:spPr>
          <a:xfrm>
            <a:off x="1405960" y="2635996"/>
            <a:ext cx="14742788" cy="2130491"/>
          </a:xfrm>
          <a:prstGeom prst="rect">
            <a:avLst/>
          </a:prstGeom>
        </p:spPr>
        <p:txBody>
          <a:bodyPr lIns="0" tIns="0" rIns="0" bIns="0" rtlCol="0" anchor="t">
            <a:spAutoFit/>
          </a:bodyPr>
          <a:lstStyle/>
          <a:p>
            <a:pPr algn="l">
              <a:lnSpc>
                <a:spcPts val="8153"/>
              </a:lnSpc>
            </a:pPr>
            <a:r>
              <a:rPr lang="en-US" sz="5435">
                <a:solidFill>
                  <a:srgbClr val="2B2C30"/>
                </a:solidFill>
                <a:latin typeface="Arial Bold"/>
              </a:rPr>
              <a:t>UDR</a:t>
            </a:r>
            <a:r>
              <a:rPr lang="en-US" sz="5435">
                <a:solidFill>
                  <a:srgbClr val="2B2C30"/>
                </a:solidFill>
                <a:latin typeface="Arial"/>
              </a:rPr>
              <a:t>: thanh ghi dữ liệu, là 1 thanh ghi 8 bit chứa giá trị nhận được và phát đi của USART</a:t>
            </a:r>
          </a:p>
        </p:txBody>
      </p:sp>
      <p:sp>
        <p:nvSpPr>
          <p:cNvPr id="6" name="Slide Number Placeholder 5">
            <a:extLst>
              <a:ext uri="{FF2B5EF4-FFF2-40B4-BE49-F238E27FC236}">
                <a16:creationId xmlns:a16="http://schemas.microsoft.com/office/drawing/2014/main" id="{98208BE0-D4F4-F046-912E-CF7FA95AB3C2}"/>
              </a:ext>
            </a:extLst>
          </p:cNvPr>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TextBox 3"/>
          <p:cNvSpPr txBox="1"/>
          <p:nvPr/>
        </p:nvSpPr>
        <p:spPr>
          <a:xfrm>
            <a:off x="1028700" y="4431359"/>
            <a:ext cx="16230600" cy="4890768"/>
          </a:xfrm>
          <a:prstGeom prst="rect">
            <a:avLst/>
          </a:prstGeom>
        </p:spPr>
        <p:txBody>
          <a:bodyPr lIns="0" tIns="0" rIns="0" bIns="0" rtlCol="0" anchor="t">
            <a:spAutoFit/>
          </a:bodyPr>
          <a:lstStyle/>
          <a:p>
            <a:pPr algn="l">
              <a:lnSpc>
                <a:spcPts val="6196"/>
              </a:lnSpc>
            </a:pPr>
            <a:r>
              <a:rPr lang="en-US" sz="3295">
                <a:solidFill>
                  <a:srgbClr val="2B2C30"/>
                </a:solidFill>
                <a:latin typeface="Arial"/>
              </a:rPr>
              <a:t>Chủ yếu chứa các bit trạng thái: bit báo quá trình nhận kết thúc (RXC), truyền kết thúc (TXC), báo thanh ghi dữ liệu trống (UDRE), khung truyền có lỗi (FE), dữ liệu tràn (DOR), kiểm tra parity có lỗi (PE)</a:t>
            </a:r>
          </a:p>
          <a:p>
            <a:pPr algn="l">
              <a:lnSpc>
                <a:spcPts val="4943"/>
              </a:lnSpc>
            </a:pPr>
            <a:r>
              <a:rPr lang="en-US" sz="3295">
                <a:solidFill>
                  <a:srgbClr val="2B2C30"/>
                </a:solidFill>
                <a:latin typeface="Arial"/>
              </a:rPr>
              <a:t>UDRE:  thanh ghi dữ liệu UDR đang trống và sẵn sàng cho một nhiệm vụ truyền hay nhận tiếp theo</a:t>
            </a:r>
          </a:p>
          <a:p>
            <a:pPr algn="l">
              <a:lnSpc>
                <a:spcPts val="4943"/>
              </a:lnSpc>
            </a:pPr>
            <a:r>
              <a:rPr lang="en-US" sz="3295">
                <a:solidFill>
                  <a:srgbClr val="2B2C30"/>
                </a:solidFill>
                <a:latin typeface="Arial"/>
              </a:rPr>
              <a:t>U2X: bit chỉ định gấp đôi tốc độ truyền</a:t>
            </a:r>
          </a:p>
          <a:p>
            <a:pPr algn="l">
              <a:lnSpc>
                <a:spcPts val="4943"/>
              </a:lnSpc>
            </a:pPr>
            <a:r>
              <a:rPr lang="en-US" sz="3295">
                <a:solidFill>
                  <a:srgbClr val="2B2C30"/>
                </a:solidFill>
                <a:latin typeface="Arial"/>
              </a:rPr>
              <a:t>MPCM: bit chọn chế độ hoạt động đa xử lí (multi-processor).</a:t>
            </a:r>
          </a:p>
        </p:txBody>
      </p:sp>
      <p:sp>
        <p:nvSpPr>
          <p:cNvPr id="4" name="Freeform 4"/>
          <p:cNvSpPr/>
          <p:nvPr/>
        </p:nvSpPr>
        <p:spPr>
          <a:xfrm>
            <a:off x="1028700" y="2211014"/>
            <a:ext cx="16230600" cy="2382269"/>
          </a:xfrm>
          <a:custGeom>
            <a:avLst/>
            <a:gdLst/>
            <a:ahLst/>
            <a:cxnLst/>
            <a:rect l="l" t="t" r="r" b="b"/>
            <a:pathLst>
              <a:path w="16230600" h="2382269">
                <a:moveTo>
                  <a:pt x="0" y="0"/>
                </a:moveTo>
                <a:lnTo>
                  <a:pt x="16230600" y="0"/>
                </a:lnTo>
                <a:lnTo>
                  <a:pt x="16230600" y="2382270"/>
                </a:lnTo>
                <a:lnTo>
                  <a:pt x="0" y="238227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028700" y="263752"/>
            <a:ext cx="11727054" cy="1377496"/>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USCRA: USART CONTROL AND STATUS REGISTER A</a:t>
            </a:r>
          </a:p>
        </p:txBody>
      </p:sp>
      <p:sp>
        <p:nvSpPr>
          <p:cNvPr id="6" name="Slide Number Placeholder 5">
            <a:extLst>
              <a:ext uri="{FF2B5EF4-FFF2-40B4-BE49-F238E27FC236}">
                <a16:creationId xmlns:a16="http://schemas.microsoft.com/office/drawing/2014/main" id="{1E664946-03FF-02A6-80E1-5328714C6226}"/>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28700" y="2854396"/>
            <a:ext cx="16230600" cy="2384904"/>
          </a:xfrm>
          <a:custGeom>
            <a:avLst/>
            <a:gdLst/>
            <a:ahLst/>
            <a:cxnLst/>
            <a:rect l="l" t="t" r="r" b="b"/>
            <a:pathLst>
              <a:path w="16230600" h="2384904">
                <a:moveTo>
                  <a:pt x="0" y="0"/>
                </a:moveTo>
                <a:lnTo>
                  <a:pt x="16230600" y="0"/>
                </a:lnTo>
                <a:lnTo>
                  <a:pt x="16230600" y="2384905"/>
                </a:lnTo>
                <a:lnTo>
                  <a:pt x="0" y="2384905"/>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06871" y="876300"/>
            <a:ext cx="17281129"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USCRB: USART CONTROL AND STATUS REGISTER B</a:t>
            </a:r>
          </a:p>
        </p:txBody>
      </p:sp>
      <p:sp>
        <p:nvSpPr>
          <p:cNvPr id="5" name="Slide Number Placeholder 4">
            <a:extLst>
              <a:ext uri="{FF2B5EF4-FFF2-40B4-BE49-F238E27FC236}">
                <a16:creationId xmlns:a16="http://schemas.microsoft.com/office/drawing/2014/main" id="{033BDA3F-C16A-29AB-0C4D-723FF7EDA4AD}"/>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970720"/>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TextBox 3"/>
          <p:cNvSpPr txBox="1"/>
          <p:nvPr/>
        </p:nvSpPr>
        <p:spPr>
          <a:xfrm>
            <a:off x="1006871" y="876300"/>
            <a:ext cx="17281129"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USCRB: USART CONTROL AND STATUS REGISTER B</a:t>
            </a:r>
          </a:p>
        </p:txBody>
      </p:sp>
      <p:sp>
        <p:nvSpPr>
          <p:cNvPr id="4" name="TextBox 4"/>
          <p:cNvSpPr txBox="1"/>
          <p:nvPr/>
        </p:nvSpPr>
        <p:spPr>
          <a:xfrm>
            <a:off x="1028700" y="4451854"/>
            <a:ext cx="16230600" cy="5509551"/>
          </a:xfrm>
          <a:prstGeom prst="rect">
            <a:avLst/>
          </a:prstGeom>
        </p:spPr>
        <p:txBody>
          <a:bodyPr lIns="0" tIns="0" rIns="0" bIns="0" rtlCol="0" anchor="t">
            <a:spAutoFit/>
          </a:bodyPr>
          <a:lstStyle/>
          <a:p>
            <a:pPr algn="l">
              <a:lnSpc>
                <a:spcPts val="4855"/>
              </a:lnSpc>
            </a:pPr>
            <a:r>
              <a:rPr lang="en-US" sz="3072">
                <a:solidFill>
                  <a:srgbClr val="2B2C30"/>
                </a:solidFill>
                <a:latin typeface="Arial"/>
              </a:rPr>
              <a:t>RXCIE : bit cho phép ngắt khi quá trình nhận kết thúc.</a:t>
            </a:r>
          </a:p>
          <a:p>
            <a:pPr algn="l">
              <a:lnSpc>
                <a:spcPts val="4855"/>
              </a:lnSpc>
            </a:pPr>
            <a:r>
              <a:rPr lang="en-US" sz="3072">
                <a:solidFill>
                  <a:srgbClr val="2B2C30"/>
                </a:solidFill>
                <a:latin typeface="Arial"/>
              </a:rPr>
              <a:t>TXCIE : bit cho phép ngắt khi quá trình truyền kết thúc.</a:t>
            </a:r>
          </a:p>
          <a:p>
            <a:pPr algn="l">
              <a:lnSpc>
                <a:spcPts val="4855"/>
              </a:lnSpc>
            </a:pPr>
            <a:r>
              <a:rPr lang="en-US" sz="3072">
                <a:solidFill>
                  <a:srgbClr val="2B2C30"/>
                </a:solidFill>
                <a:latin typeface="Arial"/>
              </a:rPr>
              <a:t>UDRIE : bit cho phép ngắt khi thanh ghi dữ liệu UDR trống.</a:t>
            </a:r>
          </a:p>
          <a:p>
            <a:pPr algn="l">
              <a:lnSpc>
                <a:spcPts val="4855"/>
              </a:lnSpc>
            </a:pPr>
            <a:r>
              <a:rPr lang="en-US" sz="3072">
                <a:solidFill>
                  <a:srgbClr val="2B2C30"/>
                </a:solidFill>
                <a:latin typeface="Arial"/>
              </a:rPr>
              <a:t>RXEN : bit quan trọng điều khiển bộ nhận của USART, để kích hoạt chức năng nhận dữ liệu bạn phải set bit này lên 1.</a:t>
            </a:r>
          </a:p>
          <a:p>
            <a:pPr algn="l">
              <a:lnSpc>
                <a:spcPts val="4855"/>
              </a:lnSpc>
            </a:pPr>
            <a:r>
              <a:rPr lang="en-US" sz="3072">
                <a:solidFill>
                  <a:srgbClr val="2B2C30"/>
                </a:solidFill>
                <a:latin typeface="Arial"/>
              </a:rPr>
              <a:t>TXEN : bit điều khiển bộ phát. Set bit này lên 1 bạn sẽ khởi động bộ phát của USART.</a:t>
            </a:r>
          </a:p>
          <a:p>
            <a:pPr algn="l">
              <a:lnSpc>
                <a:spcPts val="4855"/>
              </a:lnSpc>
            </a:pPr>
            <a:r>
              <a:rPr lang="en-US" sz="3072">
                <a:solidFill>
                  <a:srgbClr val="2B2C30"/>
                </a:solidFill>
                <a:latin typeface="Arial"/>
              </a:rPr>
              <a:t>RXB8 (Receive Data Bit 8): là bit thứ chín của dữ liệu có độ dài 9 bit</a:t>
            </a:r>
          </a:p>
          <a:p>
            <a:pPr algn="l">
              <a:lnSpc>
                <a:spcPts val="4855"/>
              </a:lnSpc>
            </a:pPr>
            <a:r>
              <a:rPr lang="en-US" sz="3072">
                <a:solidFill>
                  <a:srgbClr val="2B2C30"/>
                </a:solidFill>
                <a:latin typeface="Arial"/>
              </a:rPr>
              <a:t>TXB8 (Transmit Data Bit 8): tương tự như bit RXD8, bit TXB8 cũng đóng vai trò bit thứ 9 trong lúc truyền.</a:t>
            </a:r>
          </a:p>
        </p:txBody>
      </p:sp>
      <p:sp>
        <p:nvSpPr>
          <p:cNvPr id="5" name="Freeform 5"/>
          <p:cNvSpPr/>
          <p:nvPr/>
        </p:nvSpPr>
        <p:spPr>
          <a:xfrm>
            <a:off x="1028700" y="1965957"/>
            <a:ext cx="16230600" cy="2384904"/>
          </a:xfrm>
          <a:custGeom>
            <a:avLst/>
            <a:gdLst/>
            <a:ahLst/>
            <a:cxnLst/>
            <a:rect l="l" t="t" r="r" b="b"/>
            <a:pathLst>
              <a:path w="16230600" h="2384904">
                <a:moveTo>
                  <a:pt x="0" y="0"/>
                </a:moveTo>
                <a:lnTo>
                  <a:pt x="16230600" y="0"/>
                </a:lnTo>
                <a:lnTo>
                  <a:pt x="16230600" y="2384905"/>
                </a:lnTo>
                <a:lnTo>
                  <a:pt x="0" y="2384905"/>
                </a:lnTo>
                <a:lnTo>
                  <a:pt x="0" y="0"/>
                </a:lnTo>
                <a:close/>
              </a:path>
            </a:pathLst>
          </a:custGeom>
          <a:blipFill>
            <a:blip r:embed="rId2"/>
            <a:stretch>
              <a:fillRect/>
            </a:stretch>
          </a:blipFill>
        </p:spPr>
        <p:txBody>
          <a:bodyPr/>
          <a:lstStyle/>
          <a:p>
            <a:endParaRPr lang="en-US"/>
          </a:p>
        </p:txBody>
      </p:sp>
      <p:sp>
        <p:nvSpPr>
          <p:cNvPr id="6" name="Slide Number Placeholder 5">
            <a:extLst>
              <a:ext uri="{FF2B5EF4-FFF2-40B4-BE49-F238E27FC236}">
                <a16:creationId xmlns:a16="http://schemas.microsoft.com/office/drawing/2014/main" id="{C530309D-DDBB-8DD7-9384-7D5882FAAB2B}"/>
              </a:ext>
            </a:extLst>
          </p:cNvPr>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2356093" y="2877593"/>
            <a:ext cx="13695235" cy="1859353"/>
          </a:xfrm>
          <a:custGeom>
            <a:avLst/>
            <a:gdLst/>
            <a:ahLst/>
            <a:cxnLst/>
            <a:rect l="l" t="t" r="r" b="b"/>
            <a:pathLst>
              <a:path w="13695235" h="1859353">
                <a:moveTo>
                  <a:pt x="0" y="0"/>
                </a:moveTo>
                <a:lnTo>
                  <a:pt x="13695235" y="0"/>
                </a:lnTo>
                <a:lnTo>
                  <a:pt x="13695235" y="1859353"/>
                </a:lnTo>
                <a:lnTo>
                  <a:pt x="0" y="185935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06871" y="876300"/>
            <a:ext cx="17281129"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USCRC: USART CONTROL AND STATUS REGISTER C</a:t>
            </a:r>
          </a:p>
        </p:txBody>
      </p:sp>
      <p:sp>
        <p:nvSpPr>
          <p:cNvPr id="5" name="Slide Number Placeholder 4">
            <a:extLst>
              <a:ext uri="{FF2B5EF4-FFF2-40B4-BE49-F238E27FC236}">
                <a16:creationId xmlns:a16="http://schemas.microsoft.com/office/drawing/2014/main" id="{EFD69899-ABCD-E408-936F-FFC2C88FFC16}"/>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0" y="0"/>
            <a:ext cx="13662994" cy="10287000"/>
          </a:xfrm>
          <a:custGeom>
            <a:avLst/>
            <a:gdLst/>
            <a:ahLst/>
            <a:cxnLst/>
            <a:rect l="l" t="t" r="r" b="b"/>
            <a:pathLst>
              <a:path w="13662994" h="10287000">
                <a:moveTo>
                  <a:pt x="0" y="0"/>
                </a:moveTo>
                <a:lnTo>
                  <a:pt x="13662994" y="0"/>
                </a:lnTo>
                <a:lnTo>
                  <a:pt x="13662994" y="10287000"/>
                </a:lnTo>
                <a:lnTo>
                  <a:pt x="0" y="10287000"/>
                </a:lnTo>
                <a:lnTo>
                  <a:pt x="0" y="0"/>
                </a:lnTo>
                <a:close/>
              </a:path>
            </a:pathLst>
          </a:custGeom>
          <a:blipFill>
            <a:blip r:embed="rId5"/>
            <a:stretch>
              <a:fillRect l="-56851" t="-44527" r="-48824" b="-9133"/>
            </a:stretch>
          </a:blipFill>
        </p:spPr>
        <p:txBody>
          <a:bodyPr/>
          <a:lstStyle/>
          <a:p>
            <a:endParaRPr lang="en-US"/>
          </a:p>
        </p:txBody>
      </p:sp>
      <p:sp>
        <p:nvSpPr>
          <p:cNvPr id="8" name="TextBox 8"/>
          <p:cNvSpPr txBox="1"/>
          <p:nvPr/>
        </p:nvSpPr>
        <p:spPr>
          <a:xfrm>
            <a:off x="13745024" y="204124"/>
            <a:ext cx="4132489" cy="2483354"/>
          </a:xfrm>
          <a:prstGeom prst="rect">
            <a:avLst/>
          </a:prstGeom>
        </p:spPr>
        <p:txBody>
          <a:bodyPr lIns="0" tIns="0" rIns="0" bIns="0" rtlCol="0" anchor="t">
            <a:spAutoFit/>
          </a:bodyPr>
          <a:lstStyle/>
          <a:p>
            <a:pPr algn="l">
              <a:lnSpc>
                <a:spcPts val="9936"/>
              </a:lnSpc>
            </a:pPr>
            <a:r>
              <a:rPr lang="en-US" sz="7200" spc="705">
                <a:solidFill>
                  <a:srgbClr val="231F20"/>
                </a:solidFill>
                <a:latin typeface="Oswald Bold"/>
              </a:rPr>
              <a:t>MEMORY MAP</a:t>
            </a:r>
          </a:p>
        </p:txBody>
      </p:sp>
      <p:sp>
        <p:nvSpPr>
          <p:cNvPr id="9" name="Slide Number Placeholder 8">
            <a:extLst>
              <a:ext uri="{FF2B5EF4-FFF2-40B4-BE49-F238E27FC236}">
                <a16:creationId xmlns:a16="http://schemas.microsoft.com/office/drawing/2014/main" id="{C24C6F37-2242-CF74-47DE-D6BB12C771CD}"/>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931773" y="3082639"/>
            <a:ext cx="14709830" cy="2271407"/>
          </a:xfrm>
          <a:custGeom>
            <a:avLst/>
            <a:gdLst/>
            <a:ahLst/>
            <a:cxnLst/>
            <a:rect l="l" t="t" r="r" b="b"/>
            <a:pathLst>
              <a:path w="14709830" h="2271407">
                <a:moveTo>
                  <a:pt x="0" y="0"/>
                </a:moveTo>
                <a:lnTo>
                  <a:pt x="14709830" y="0"/>
                </a:lnTo>
                <a:lnTo>
                  <a:pt x="14709830" y="2271406"/>
                </a:lnTo>
                <a:lnTo>
                  <a:pt x="0" y="2271406"/>
                </a:lnTo>
                <a:lnTo>
                  <a:pt x="0" y="0"/>
                </a:lnTo>
                <a:close/>
              </a:path>
            </a:pathLst>
          </a:custGeom>
          <a:blipFill>
            <a:blip r:embed="rId2"/>
            <a:stretch>
              <a:fillRect t="-27107" b="-1443"/>
            </a:stretch>
          </a:blipFill>
        </p:spPr>
        <p:txBody>
          <a:bodyPr/>
          <a:lstStyle/>
          <a:p>
            <a:endParaRPr lang="en-US"/>
          </a:p>
        </p:txBody>
      </p:sp>
      <p:sp>
        <p:nvSpPr>
          <p:cNvPr id="4" name="Freeform 4"/>
          <p:cNvSpPr/>
          <p:nvPr/>
        </p:nvSpPr>
        <p:spPr>
          <a:xfrm>
            <a:off x="1931773" y="7007916"/>
            <a:ext cx="14709830" cy="2250384"/>
          </a:xfrm>
          <a:custGeom>
            <a:avLst/>
            <a:gdLst/>
            <a:ahLst/>
            <a:cxnLst/>
            <a:rect l="l" t="t" r="r" b="b"/>
            <a:pathLst>
              <a:path w="14709830" h="2250384">
                <a:moveTo>
                  <a:pt x="0" y="0"/>
                </a:moveTo>
                <a:lnTo>
                  <a:pt x="14709830" y="0"/>
                </a:lnTo>
                <a:lnTo>
                  <a:pt x="14709830" y="2250384"/>
                </a:lnTo>
                <a:lnTo>
                  <a:pt x="0" y="225038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2180848" y="1971457"/>
            <a:ext cx="11846994" cy="558900"/>
          </a:xfrm>
          <a:prstGeom prst="rect">
            <a:avLst/>
          </a:prstGeom>
        </p:spPr>
        <p:txBody>
          <a:bodyPr lIns="0" tIns="0" rIns="0" bIns="0" rtlCol="0" anchor="t">
            <a:spAutoFit/>
          </a:bodyPr>
          <a:lstStyle/>
          <a:p>
            <a:pPr algn="l">
              <a:lnSpc>
                <a:spcPts val="4188"/>
              </a:lnSpc>
            </a:pPr>
            <a:r>
              <a:rPr lang="en-US" sz="2792">
                <a:solidFill>
                  <a:srgbClr val="2B2C30"/>
                </a:solidFill>
                <a:latin typeface="Arial Italics"/>
              </a:rPr>
              <a:t>UMSEL (USART Mode Select)</a:t>
            </a:r>
            <a:r>
              <a:rPr lang="en-US" sz="2792">
                <a:solidFill>
                  <a:srgbClr val="2B2C30"/>
                </a:solidFill>
                <a:latin typeface="Arial"/>
              </a:rPr>
              <a:t> là bit lựa chọn chế độ truyền</a:t>
            </a:r>
          </a:p>
        </p:txBody>
      </p:sp>
      <p:sp>
        <p:nvSpPr>
          <p:cNvPr id="6" name="TextBox 6"/>
          <p:cNvSpPr txBox="1"/>
          <p:nvPr/>
        </p:nvSpPr>
        <p:spPr>
          <a:xfrm>
            <a:off x="1006871" y="876300"/>
            <a:ext cx="17281129"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USCRC: USART CONTROL AND STATUS REGISTER C</a:t>
            </a:r>
          </a:p>
        </p:txBody>
      </p:sp>
      <p:sp>
        <p:nvSpPr>
          <p:cNvPr id="7" name="TextBox 7"/>
          <p:cNvSpPr txBox="1"/>
          <p:nvPr/>
        </p:nvSpPr>
        <p:spPr>
          <a:xfrm>
            <a:off x="2180848" y="5813511"/>
            <a:ext cx="12860240" cy="522322"/>
          </a:xfrm>
          <a:prstGeom prst="rect">
            <a:avLst/>
          </a:prstGeom>
        </p:spPr>
        <p:txBody>
          <a:bodyPr lIns="0" tIns="0" rIns="0" bIns="0" rtlCol="0" anchor="t">
            <a:spAutoFit/>
          </a:bodyPr>
          <a:lstStyle/>
          <a:p>
            <a:pPr algn="l">
              <a:lnSpc>
                <a:spcPts val="4397"/>
              </a:lnSpc>
            </a:pPr>
            <a:r>
              <a:rPr lang="en-US" sz="2931" dirty="0">
                <a:solidFill>
                  <a:srgbClr val="2B2C30"/>
                </a:solidFill>
                <a:latin typeface="Arial Italics"/>
              </a:rPr>
              <a:t>UPM1 </a:t>
            </a:r>
            <a:r>
              <a:rPr lang="en-US" sz="2931" dirty="0" err="1">
                <a:solidFill>
                  <a:srgbClr val="2B2C30"/>
                </a:solidFill>
                <a:latin typeface="Arial Italics"/>
              </a:rPr>
              <a:t>và</a:t>
            </a:r>
            <a:r>
              <a:rPr lang="en-US" sz="2931" dirty="0">
                <a:solidFill>
                  <a:srgbClr val="2B2C30"/>
                </a:solidFill>
                <a:latin typeface="Arial Italics"/>
              </a:rPr>
              <a:t> UPM0( Parity Mode) </a:t>
            </a:r>
            <a:r>
              <a:rPr lang="en-US" sz="2800" dirty="0" err="1">
                <a:solidFill>
                  <a:srgbClr val="2B2C30"/>
                </a:solidFill>
                <a:latin typeface="Arial" panose="020B0604020202020204" pitchFamily="34" charset="0"/>
                <a:cs typeface="Arial" panose="020B0604020202020204" pitchFamily="34" charset="0"/>
              </a:rPr>
              <a:t>được</a:t>
            </a:r>
            <a:r>
              <a:rPr lang="en-US" sz="2800" dirty="0">
                <a:solidFill>
                  <a:srgbClr val="2B2C30"/>
                </a:solidFill>
                <a:latin typeface="Arial" panose="020B0604020202020204" pitchFamily="34" charset="0"/>
                <a:cs typeface="Arial" panose="020B0604020202020204" pitchFamily="34" charset="0"/>
              </a:rPr>
              <a:t> </a:t>
            </a:r>
            <a:r>
              <a:rPr lang="en-US" sz="2800" dirty="0" err="1">
                <a:solidFill>
                  <a:srgbClr val="2B2C30"/>
                </a:solidFill>
                <a:latin typeface="Arial" panose="020B0604020202020204" pitchFamily="34" charset="0"/>
                <a:cs typeface="Arial" panose="020B0604020202020204" pitchFamily="34" charset="0"/>
              </a:rPr>
              <a:t>dùng</a:t>
            </a:r>
            <a:r>
              <a:rPr lang="en-US" sz="2800" dirty="0">
                <a:solidFill>
                  <a:srgbClr val="2B2C30"/>
                </a:solidFill>
                <a:latin typeface="Arial" panose="020B0604020202020204" pitchFamily="34" charset="0"/>
                <a:cs typeface="Arial" panose="020B0604020202020204" pitchFamily="34" charset="0"/>
              </a:rPr>
              <a:t> </a:t>
            </a:r>
            <a:r>
              <a:rPr lang="en-US" sz="2800" dirty="0" err="1">
                <a:solidFill>
                  <a:srgbClr val="2B2C30"/>
                </a:solidFill>
                <a:latin typeface="Arial" panose="020B0604020202020204" pitchFamily="34" charset="0"/>
                <a:cs typeface="Arial" panose="020B0604020202020204" pitchFamily="34" charset="0"/>
              </a:rPr>
              <a:t>để</a:t>
            </a:r>
            <a:r>
              <a:rPr lang="en-US" sz="2800" dirty="0">
                <a:solidFill>
                  <a:srgbClr val="2B2C30"/>
                </a:solidFill>
                <a:latin typeface="Arial" panose="020B0604020202020204" pitchFamily="34" charset="0"/>
                <a:cs typeface="Arial" panose="020B0604020202020204" pitchFamily="34" charset="0"/>
              </a:rPr>
              <a:t> </a:t>
            </a:r>
            <a:r>
              <a:rPr lang="en-US" sz="2800" dirty="0" err="1">
                <a:solidFill>
                  <a:srgbClr val="2B2C30"/>
                </a:solidFill>
                <a:latin typeface="Arial" panose="020B0604020202020204" pitchFamily="34" charset="0"/>
                <a:cs typeface="Arial" panose="020B0604020202020204" pitchFamily="34" charset="0"/>
              </a:rPr>
              <a:t>quy</a:t>
            </a:r>
            <a:r>
              <a:rPr lang="en-US" sz="2800" dirty="0">
                <a:solidFill>
                  <a:srgbClr val="2B2C30"/>
                </a:solidFill>
                <a:latin typeface="Arial" panose="020B0604020202020204" pitchFamily="34" charset="0"/>
                <a:cs typeface="Arial" panose="020B0604020202020204" pitchFamily="34" charset="0"/>
              </a:rPr>
              <a:t> </a:t>
            </a:r>
            <a:r>
              <a:rPr lang="en-US" sz="2800" dirty="0" err="1">
                <a:solidFill>
                  <a:srgbClr val="2B2C30"/>
                </a:solidFill>
                <a:latin typeface="Arial" panose="020B0604020202020204" pitchFamily="34" charset="0"/>
                <a:cs typeface="Arial" panose="020B0604020202020204" pitchFamily="34" charset="0"/>
              </a:rPr>
              <a:t>định</a:t>
            </a:r>
            <a:r>
              <a:rPr lang="en-US" sz="2800" dirty="0">
                <a:solidFill>
                  <a:srgbClr val="2B2C30"/>
                </a:solidFill>
                <a:latin typeface="Arial" panose="020B0604020202020204" pitchFamily="34" charset="0"/>
                <a:cs typeface="Arial" panose="020B0604020202020204" pitchFamily="34" charset="0"/>
              </a:rPr>
              <a:t> </a:t>
            </a:r>
            <a:r>
              <a:rPr lang="en-US" sz="2800" dirty="0" err="1">
                <a:solidFill>
                  <a:srgbClr val="2B2C30"/>
                </a:solidFill>
                <a:latin typeface="Arial" panose="020B0604020202020204" pitchFamily="34" charset="0"/>
                <a:cs typeface="Arial" panose="020B0604020202020204" pitchFamily="34" charset="0"/>
              </a:rPr>
              <a:t>kiểm</a:t>
            </a:r>
            <a:r>
              <a:rPr lang="en-US" sz="2800" dirty="0">
                <a:solidFill>
                  <a:srgbClr val="2B2C30"/>
                </a:solidFill>
                <a:latin typeface="Arial" panose="020B0604020202020204" pitchFamily="34" charset="0"/>
                <a:cs typeface="Arial" panose="020B0604020202020204" pitchFamily="34" charset="0"/>
              </a:rPr>
              <a:t> </a:t>
            </a:r>
            <a:r>
              <a:rPr lang="en-US" sz="2800" dirty="0" err="1">
                <a:solidFill>
                  <a:srgbClr val="2B2C30"/>
                </a:solidFill>
                <a:latin typeface="Arial" panose="020B0604020202020204" pitchFamily="34" charset="0"/>
                <a:cs typeface="Arial" panose="020B0604020202020204" pitchFamily="34" charset="0"/>
              </a:rPr>
              <a:t>tra</a:t>
            </a:r>
            <a:r>
              <a:rPr lang="en-US" sz="2800" dirty="0">
                <a:solidFill>
                  <a:srgbClr val="2B2C30"/>
                </a:solidFill>
                <a:latin typeface="Arial" panose="020B0604020202020204" pitchFamily="34" charset="0"/>
                <a:cs typeface="Arial" panose="020B0604020202020204" pitchFamily="34" charset="0"/>
              </a:rPr>
              <a:t> </a:t>
            </a:r>
            <a:r>
              <a:rPr lang="en-US" sz="2800" dirty="0" err="1">
                <a:solidFill>
                  <a:srgbClr val="2B2C30"/>
                </a:solidFill>
                <a:latin typeface="Arial" panose="020B0604020202020204" pitchFamily="34" charset="0"/>
                <a:cs typeface="Arial" panose="020B0604020202020204" pitchFamily="34" charset="0"/>
              </a:rPr>
              <a:t>pariry</a:t>
            </a:r>
            <a:r>
              <a:rPr lang="en-US" sz="2800" dirty="0">
                <a:solidFill>
                  <a:srgbClr val="2B2C30"/>
                </a:solidFill>
                <a:latin typeface="Arial" panose="020B0604020202020204" pitchFamily="34" charset="0"/>
                <a:cs typeface="Arial" panose="020B0604020202020204" pitchFamily="34" charset="0"/>
              </a:rPr>
              <a:t>.</a:t>
            </a:r>
          </a:p>
        </p:txBody>
      </p:sp>
      <p:sp>
        <p:nvSpPr>
          <p:cNvPr id="8" name="Slide Number Placeholder 7">
            <a:extLst>
              <a:ext uri="{FF2B5EF4-FFF2-40B4-BE49-F238E27FC236}">
                <a16:creationId xmlns:a16="http://schemas.microsoft.com/office/drawing/2014/main" id="{BC9CF408-ACC3-D980-8E33-2FBD616742F5}"/>
              </a:ext>
            </a:extLst>
          </p:cNvPr>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TextBox 3"/>
          <p:cNvSpPr txBox="1"/>
          <p:nvPr/>
        </p:nvSpPr>
        <p:spPr>
          <a:xfrm>
            <a:off x="1006871" y="2327567"/>
            <a:ext cx="13319965" cy="5346333"/>
          </a:xfrm>
          <a:prstGeom prst="rect">
            <a:avLst/>
          </a:prstGeom>
        </p:spPr>
        <p:txBody>
          <a:bodyPr lIns="0" tIns="0" rIns="0" bIns="0" rtlCol="0" anchor="t">
            <a:spAutoFit/>
          </a:bodyPr>
          <a:lstStyle/>
          <a:p>
            <a:pPr algn="l">
              <a:lnSpc>
                <a:spcPts val="4188"/>
              </a:lnSpc>
            </a:pPr>
            <a:r>
              <a:rPr lang="en-US" sz="2792" dirty="0">
                <a:solidFill>
                  <a:srgbClr val="2B2C30"/>
                </a:solidFill>
                <a:latin typeface="Arial Italics"/>
              </a:rPr>
              <a:t>USBS (Stop bit Select): </a:t>
            </a:r>
            <a:r>
              <a:rPr lang="en-US" sz="2792" dirty="0">
                <a:solidFill>
                  <a:srgbClr val="2B2C30"/>
                </a:solidFill>
                <a:latin typeface="Arial" panose="020B0604020202020204" pitchFamily="34" charset="0"/>
                <a:cs typeface="Arial" panose="020B0604020202020204" pitchFamily="34" charset="0"/>
              </a:rPr>
              <a:t>USBS=0 </a:t>
            </a:r>
            <a:r>
              <a:rPr lang="en-US" sz="2792" dirty="0" err="1">
                <a:solidFill>
                  <a:srgbClr val="2B2C30"/>
                </a:solidFill>
                <a:latin typeface="Arial" panose="020B0604020202020204" pitchFamily="34" charset="0"/>
                <a:cs typeface="Arial" panose="020B0604020202020204" pitchFamily="34" charset="0"/>
              </a:rPr>
              <a:t>thì</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có</a:t>
            </a:r>
            <a:r>
              <a:rPr lang="en-US" sz="2792" dirty="0">
                <a:solidFill>
                  <a:srgbClr val="2B2C30"/>
                </a:solidFill>
                <a:latin typeface="Arial" panose="020B0604020202020204" pitchFamily="34" charset="0"/>
                <a:cs typeface="Arial" panose="020B0604020202020204" pitchFamily="34" charset="0"/>
              </a:rPr>
              <a:t> 1 stop bit, USBS=1 </a:t>
            </a:r>
            <a:r>
              <a:rPr lang="en-US" sz="2792" dirty="0" err="1">
                <a:solidFill>
                  <a:srgbClr val="2B2C30"/>
                </a:solidFill>
                <a:latin typeface="Arial" panose="020B0604020202020204" pitchFamily="34" charset="0"/>
                <a:cs typeface="Arial" panose="020B0604020202020204" pitchFamily="34" charset="0"/>
              </a:rPr>
              <a:t>thì</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có</a:t>
            </a:r>
            <a:r>
              <a:rPr lang="en-US" sz="2792" dirty="0">
                <a:solidFill>
                  <a:srgbClr val="2B2C30"/>
                </a:solidFill>
                <a:latin typeface="Arial" panose="020B0604020202020204" pitchFamily="34" charset="0"/>
                <a:cs typeface="Arial" panose="020B0604020202020204" pitchFamily="34" charset="0"/>
              </a:rPr>
              <a:t> 2 stop bit </a:t>
            </a:r>
            <a:r>
              <a:rPr lang="en-US" sz="2792" dirty="0" err="1">
                <a:solidFill>
                  <a:srgbClr val="2B2C30"/>
                </a:solidFill>
                <a:latin typeface="Arial" panose="020B0604020202020204" pitchFamily="34" charset="0"/>
                <a:cs typeface="Arial" panose="020B0604020202020204" pitchFamily="34" charset="0"/>
              </a:rPr>
              <a:t>được</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dùng</a:t>
            </a:r>
            <a:r>
              <a:rPr lang="en-US" sz="2792" dirty="0">
                <a:solidFill>
                  <a:srgbClr val="2B2C30"/>
                </a:solidFill>
                <a:latin typeface="Arial" panose="020B0604020202020204" pitchFamily="34" charset="0"/>
                <a:cs typeface="Arial" panose="020B0604020202020204" pitchFamily="34" charset="0"/>
              </a:rPr>
              <a:t>.</a:t>
            </a:r>
          </a:p>
          <a:p>
            <a:pPr algn="l">
              <a:lnSpc>
                <a:spcPts val="4188"/>
              </a:lnSpc>
            </a:pPr>
            <a:endParaRPr lang="en-US" sz="2792" dirty="0">
              <a:solidFill>
                <a:srgbClr val="2B2C30"/>
              </a:solidFill>
              <a:latin typeface="Arial Italics"/>
            </a:endParaRPr>
          </a:p>
          <a:p>
            <a:pPr algn="l">
              <a:lnSpc>
                <a:spcPts val="4188"/>
              </a:lnSpc>
            </a:pPr>
            <a:r>
              <a:rPr lang="en-US" sz="2792" dirty="0">
                <a:solidFill>
                  <a:srgbClr val="2B2C30"/>
                </a:solidFill>
                <a:latin typeface="Arial Italics"/>
              </a:rPr>
              <a:t>Bit UCSZ0 </a:t>
            </a:r>
            <a:r>
              <a:rPr lang="en-US" sz="2792" dirty="0" err="1">
                <a:solidFill>
                  <a:srgbClr val="2B2C30"/>
                </a:solidFill>
                <a:latin typeface="Arial Italics"/>
              </a:rPr>
              <a:t>và</a:t>
            </a:r>
            <a:r>
              <a:rPr lang="en-US" sz="2792" dirty="0">
                <a:solidFill>
                  <a:srgbClr val="2B2C30"/>
                </a:solidFill>
                <a:latin typeface="Arial Italics"/>
              </a:rPr>
              <a:t> UCSZ1: </a:t>
            </a:r>
            <a:r>
              <a:rPr lang="en-US" sz="2792" dirty="0" err="1">
                <a:solidFill>
                  <a:srgbClr val="2B2C30"/>
                </a:solidFill>
                <a:latin typeface="Arial" panose="020B0604020202020204" pitchFamily="34" charset="0"/>
                <a:cs typeface="Arial" panose="020B0604020202020204" pitchFamily="34" charset="0"/>
              </a:rPr>
              <a:t>kết</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hợp</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với</a:t>
            </a:r>
            <a:r>
              <a:rPr lang="en-US" sz="2792" dirty="0">
                <a:solidFill>
                  <a:srgbClr val="2B2C30"/>
                </a:solidFill>
                <a:latin typeface="Arial" panose="020B0604020202020204" pitchFamily="34" charset="0"/>
                <a:cs typeface="Arial" panose="020B0604020202020204" pitchFamily="34" charset="0"/>
              </a:rPr>
              <a:t> UCSZ2  </a:t>
            </a:r>
            <a:r>
              <a:rPr lang="en-US" sz="2792" dirty="0" err="1">
                <a:solidFill>
                  <a:srgbClr val="2B2C30"/>
                </a:solidFill>
                <a:latin typeface="Arial" panose="020B0604020202020204" pitchFamily="34" charset="0"/>
                <a:cs typeface="Arial" panose="020B0604020202020204" pitchFamily="34" charset="0"/>
              </a:rPr>
              <a:t>trong</a:t>
            </a:r>
            <a:r>
              <a:rPr lang="en-US" sz="2792" dirty="0">
                <a:solidFill>
                  <a:srgbClr val="2B2C30"/>
                </a:solidFill>
                <a:latin typeface="Arial" panose="020B0604020202020204" pitchFamily="34" charset="0"/>
                <a:cs typeface="Arial" panose="020B0604020202020204" pitchFamily="34" charset="0"/>
              </a:rPr>
              <a:t> thanh </a:t>
            </a:r>
            <a:r>
              <a:rPr lang="en-US" sz="2792" dirty="0" err="1">
                <a:solidFill>
                  <a:srgbClr val="2B2C30"/>
                </a:solidFill>
                <a:latin typeface="Arial" panose="020B0604020202020204" pitchFamily="34" charset="0"/>
                <a:cs typeface="Arial" panose="020B0604020202020204" pitchFamily="34" charset="0"/>
              </a:rPr>
              <a:t>ghi</a:t>
            </a:r>
            <a:r>
              <a:rPr lang="en-US" sz="2792" dirty="0">
                <a:solidFill>
                  <a:srgbClr val="2B2C30"/>
                </a:solidFill>
                <a:latin typeface="Arial" panose="020B0604020202020204" pitchFamily="34" charset="0"/>
                <a:cs typeface="Arial" panose="020B0604020202020204" pitchFamily="34" charset="0"/>
              </a:rPr>
              <a:t> UCSRB </a:t>
            </a:r>
            <a:r>
              <a:rPr lang="en-US" sz="2792" dirty="0" err="1">
                <a:solidFill>
                  <a:srgbClr val="2B2C30"/>
                </a:solidFill>
                <a:latin typeface="Arial" panose="020B0604020202020204" pitchFamily="34" charset="0"/>
                <a:cs typeface="Arial" panose="020B0604020202020204" pitchFamily="34" charset="0"/>
              </a:rPr>
              <a:t>để</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quy</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định</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độ</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dài</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dữ</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liệu</a:t>
            </a:r>
            <a:endParaRPr lang="en-US" sz="2792" dirty="0">
              <a:solidFill>
                <a:srgbClr val="2B2C30"/>
              </a:solidFill>
              <a:latin typeface="Arial" panose="020B0604020202020204" pitchFamily="34" charset="0"/>
              <a:cs typeface="Arial" panose="020B0604020202020204" pitchFamily="34" charset="0"/>
            </a:endParaRPr>
          </a:p>
          <a:p>
            <a:pPr algn="l">
              <a:lnSpc>
                <a:spcPts val="4188"/>
              </a:lnSpc>
            </a:pPr>
            <a:endParaRPr lang="en-US" sz="2792" dirty="0">
              <a:solidFill>
                <a:srgbClr val="2B2C30"/>
              </a:solidFill>
              <a:latin typeface="Arial Italics"/>
            </a:endParaRPr>
          </a:p>
          <a:p>
            <a:pPr algn="l">
              <a:lnSpc>
                <a:spcPts val="4188"/>
              </a:lnSpc>
            </a:pPr>
            <a:endParaRPr lang="en-US" sz="2792" dirty="0">
              <a:solidFill>
                <a:srgbClr val="2B2C30"/>
              </a:solidFill>
              <a:latin typeface="Arial Italics"/>
            </a:endParaRPr>
          </a:p>
          <a:p>
            <a:pPr algn="l">
              <a:lnSpc>
                <a:spcPts val="4188"/>
              </a:lnSpc>
            </a:pPr>
            <a:endParaRPr lang="en-US" sz="2792" dirty="0">
              <a:solidFill>
                <a:srgbClr val="2B2C30"/>
              </a:solidFill>
              <a:latin typeface="Arial Italics"/>
            </a:endParaRPr>
          </a:p>
          <a:p>
            <a:pPr algn="l">
              <a:lnSpc>
                <a:spcPts val="4188"/>
              </a:lnSpc>
            </a:pPr>
            <a:endParaRPr lang="en-US" sz="2792" dirty="0">
              <a:solidFill>
                <a:srgbClr val="2B2C30"/>
              </a:solidFill>
              <a:latin typeface="Arial Italics"/>
            </a:endParaRPr>
          </a:p>
          <a:p>
            <a:pPr algn="l">
              <a:lnSpc>
                <a:spcPts val="4188"/>
              </a:lnSpc>
            </a:pPr>
            <a:endParaRPr lang="en-US" sz="2792" dirty="0">
              <a:solidFill>
                <a:srgbClr val="2B2C30"/>
              </a:solidFill>
              <a:latin typeface="Arial Italics"/>
            </a:endParaRPr>
          </a:p>
        </p:txBody>
      </p:sp>
      <p:sp>
        <p:nvSpPr>
          <p:cNvPr id="4" name="Freeform 4"/>
          <p:cNvSpPr/>
          <p:nvPr/>
        </p:nvSpPr>
        <p:spPr>
          <a:xfrm>
            <a:off x="1283577" y="5143500"/>
            <a:ext cx="15720840" cy="4276850"/>
          </a:xfrm>
          <a:custGeom>
            <a:avLst/>
            <a:gdLst/>
            <a:ahLst/>
            <a:cxnLst/>
            <a:rect l="l" t="t" r="r" b="b"/>
            <a:pathLst>
              <a:path w="15720840" h="4276850">
                <a:moveTo>
                  <a:pt x="0" y="0"/>
                </a:moveTo>
                <a:lnTo>
                  <a:pt x="15720840" y="0"/>
                </a:lnTo>
                <a:lnTo>
                  <a:pt x="15720840" y="4276850"/>
                </a:lnTo>
                <a:lnTo>
                  <a:pt x="0" y="427685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006871" y="876300"/>
            <a:ext cx="17281129"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USCRC: USART CONTROL AND STATUS REGISTER C</a:t>
            </a:r>
          </a:p>
        </p:txBody>
      </p:sp>
      <p:sp>
        <p:nvSpPr>
          <p:cNvPr id="6" name="Slide Number Placeholder 5">
            <a:extLst>
              <a:ext uri="{FF2B5EF4-FFF2-40B4-BE49-F238E27FC236}">
                <a16:creationId xmlns:a16="http://schemas.microsoft.com/office/drawing/2014/main" id="{BB3B57B1-96E4-1DCC-EC3B-8FE9199A2924}"/>
              </a:ext>
            </a:extLst>
          </p:cNvPr>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TextBox 3"/>
          <p:cNvSpPr txBox="1"/>
          <p:nvPr/>
        </p:nvSpPr>
        <p:spPr>
          <a:xfrm>
            <a:off x="2484015" y="3589556"/>
            <a:ext cx="13319965" cy="3750522"/>
          </a:xfrm>
          <a:prstGeom prst="rect">
            <a:avLst/>
          </a:prstGeom>
        </p:spPr>
        <p:txBody>
          <a:bodyPr lIns="0" tIns="0" rIns="0" bIns="0" rtlCol="0" anchor="t">
            <a:spAutoFit/>
          </a:bodyPr>
          <a:lstStyle/>
          <a:p>
            <a:pPr algn="l">
              <a:lnSpc>
                <a:spcPts val="4188"/>
              </a:lnSpc>
            </a:pPr>
            <a:endParaRPr dirty="0"/>
          </a:p>
          <a:p>
            <a:pPr algn="l">
              <a:lnSpc>
                <a:spcPts val="4188"/>
              </a:lnSpc>
            </a:pPr>
            <a:r>
              <a:rPr lang="en-US" sz="2792" dirty="0" err="1">
                <a:solidFill>
                  <a:srgbClr val="2B2C30"/>
                </a:solidFill>
                <a:latin typeface="Arial" panose="020B0604020202020204" pitchFamily="34" charset="0"/>
                <a:cs typeface="Arial" panose="020B0604020202020204" pitchFamily="34" charset="0"/>
              </a:rPr>
              <a:t>Giá</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trị</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gán</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cho</a:t>
            </a:r>
            <a:r>
              <a:rPr lang="en-US" sz="2792" dirty="0">
                <a:solidFill>
                  <a:srgbClr val="2B2C30"/>
                </a:solidFill>
                <a:latin typeface="Arial" panose="020B0604020202020204" pitchFamily="34" charset="0"/>
                <a:cs typeface="Arial" panose="020B0604020202020204" pitchFamily="34" charset="0"/>
              </a:rPr>
              <a:t> thanh </a:t>
            </a:r>
            <a:r>
              <a:rPr lang="en-US" sz="2792" dirty="0" err="1">
                <a:solidFill>
                  <a:srgbClr val="2B2C30"/>
                </a:solidFill>
                <a:latin typeface="Arial" panose="020B0604020202020204" pitchFamily="34" charset="0"/>
                <a:cs typeface="Arial" panose="020B0604020202020204" pitchFamily="34" charset="0"/>
              </a:rPr>
              <a:t>ghi</a:t>
            </a:r>
            <a:r>
              <a:rPr lang="en-US" sz="2792" dirty="0">
                <a:solidFill>
                  <a:srgbClr val="2B2C30"/>
                </a:solidFill>
                <a:latin typeface="Arial" panose="020B0604020202020204" pitchFamily="34" charset="0"/>
                <a:cs typeface="Arial" panose="020B0604020202020204" pitchFamily="34" charset="0"/>
              </a:rPr>
              <a:t> UBRR </a:t>
            </a:r>
            <a:r>
              <a:rPr lang="en-US" sz="2792" dirty="0" err="1">
                <a:solidFill>
                  <a:srgbClr val="2B2C30"/>
                </a:solidFill>
                <a:latin typeface="Arial" panose="020B0604020202020204" pitchFamily="34" charset="0"/>
                <a:cs typeface="Arial" panose="020B0604020202020204" pitchFamily="34" charset="0"/>
              </a:rPr>
              <a:t>không</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phải</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là</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tốc</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độ</a:t>
            </a:r>
            <a:r>
              <a:rPr lang="en-US" sz="2792" dirty="0">
                <a:solidFill>
                  <a:srgbClr val="2B2C30"/>
                </a:solidFill>
                <a:latin typeface="Arial" panose="020B0604020202020204" pitchFamily="34" charset="0"/>
                <a:cs typeface="Arial" panose="020B0604020202020204" pitchFamily="34" charset="0"/>
              </a:rPr>
              <a:t> baud, </a:t>
            </a:r>
            <a:r>
              <a:rPr lang="en-US" sz="2792" dirty="0" err="1">
                <a:solidFill>
                  <a:srgbClr val="2B2C30"/>
                </a:solidFill>
                <a:latin typeface="Arial" panose="020B0604020202020204" pitchFamily="34" charset="0"/>
                <a:cs typeface="Arial" panose="020B0604020202020204" pitchFamily="34" charset="0"/>
              </a:rPr>
              <a:t>nó</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chỉ</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được</a:t>
            </a:r>
            <a:r>
              <a:rPr lang="en-US" sz="2792" dirty="0">
                <a:solidFill>
                  <a:srgbClr val="2B2C30"/>
                </a:solidFill>
                <a:latin typeface="Arial" panose="020B0604020202020204" pitchFamily="34" charset="0"/>
                <a:cs typeface="Arial" panose="020B0604020202020204" pitchFamily="34" charset="0"/>
              </a:rPr>
              <a:t> USART </a:t>
            </a:r>
            <a:r>
              <a:rPr lang="en-US" sz="2792" dirty="0" err="1">
                <a:solidFill>
                  <a:srgbClr val="2B2C30"/>
                </a:solidFill>
                <a:latin typeface="Arial" panose="020B0604020202020204" pitchFamily="34" charset="0"/>
                <a:cs typeface="Arial" panose="020B0604020202020204" pitchFamily="34" charset="0"/>
              </a:rPr>
              <a:t>dùng</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để</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tính</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tốc</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độ</a:t>
            </a:r>
            <a:r>
              <a:rPr lang="en-US" sz="2792" dirty="0">
                <a:solidFill>
                  <a:srgbClr val="2B2C30"/>
                </a:solidFill>
                <a:latin typeface="Arial" panose="020B0604020202020204" pitchFamily="34" charset="0"/>
                <a:cs typeface="Arial" panose="020B0604020202020204" pitchFamily="34" charset="0"/>
              </a:rPr>
              <a:t> </a:t>
            </a:r>
            <a:r>
              <a:rPr lang="en-US" sz="2792" dirty="0" err="1">
                <a:solidFill>
                  <a:srgbClr val="2B2C30"/>
                </a:solidFill>
                <a:latin typeface="Arial" panose="020B0604020202020204" pitchFamily="34" charset="0"/>
                <a:cs typeface="Arial" panose="020B0604020202020204" pitchFamily="34" charset="0"/>
              </a:rPr>
              <a:t>truyền</a:t>
            </a:r>
            <a:endParaRPr lang="en-US" sz="2792" dirty="0">
              <a:solidFill>
                <a:srgbClr val="2B2C30"/>
              </a:solidFill>
              <a:latin typeface="Arial" panose="020B0604020202020204" pitchFamily="34" charset="0"/>
              <a:cs typeface="Arial" panose="020B0604020202020204" pitchFamily="34" charset="0"/>
            </a:endParaRPr>
          </a:p>
          <a:p>
            <a:pPr algn="l">
              <a:lnSpc>
                <a:spcPts val="4188"/>
              </a:lnSpc>
            </a:pPr>
            <a:endParaRPr lang="en-US" sz="2792" dirty="0">
              <a:solidFill>
                <a:srgbClr val="2B2C30"/>
              </a:solidFill>
              <a:latin typeface="Arial Italics"/>
            </a:endParaRPr>
          </a:p>
          <a:p>
            <a:pPr algn="l">
              <a:lnSpc>
                <a:spcPts val="4188"/>
              </a:lnSpc>
            </a:pPr>
            <a:endParaRPr lang="en-US" sz="2792" dirty="0">
              <a:solidFill>
                <a:srgbClr val="2B2C30"/>
              </a:solidFill>
              <a:latin typeface="Arial Italics"/>
            </a:endParaRPr>
          </a:p>
          <a:p>
            <a:pPr algn="l">
              <a:lnSpc>
                <a:spcPts val="4188"/>
              </a:lnSpc>
            </a:pPr>
            <a:endParaRPr lang="en-US" sz="2792" dirty="0">
              <a:solidFill>
                <a:srgbClr val="2B2C30"/>
              </a:solidFill>
              <a:latin typeface="Arial Italics"/>
            </a:endParaRPr>
          </a:p>
          <a:p>
            <a:pPr algn="l">
              <a:lnSpc>
                <a:spcPts val="4188"/>
              </a:lnSpc>
            </a:pPr>
            <a:endParaRPr lang="en-US" sz="2792" dirty="0">
              <a:solidFill>
                <a:srgbClr val="2B2C30"/>
              </a:solidFill>
              <a:latin typeface="Arial Italics"/>
            </a:endParaRPr>
          </a:p>
        </p:txBody>
      </p:sp>
      <p:sp>
        <p:nvSpPr>
          <p:cNvPr id="4" name="Freeform 4"/>
          <p:cNvSpPr/>
          <p:nvPr/>
        </p:nvSpPr>
        <p:spPr>
          <a:xfrm>
            <a:off x="2111701" y="2245218"/>
            <a:ext cx="14064591" cy="1810294"/>
          </a:xfrm>
          <a:custGeom>
            <a:avLst/>
            <a:gdLst/>
            <a:ahLst/>
            <a:cxnLst/>
            <a:rect l="l" t="t" r="r" b="b"/>
            <a:pathLst>
              <a:path w="14064591" h="1810294">
                <a:moveTo>
                  <a:pt x="0" y="0"/>
                </a:moveTo>
                <a:lnTo>
                  <a:pt x="14064591" y="0"/>
                </a:lnTo>
                <a:lnTo>
                  <a:pt x="14064591" y="1810294"/>
                </a:lnTo>
                <a:lnTo>
                  <a:pt x="0" y="1810294"/>
                </a:lnTo>
                <a:lnTo>
                  <a:pt x="0" y="0"/>
                </a:lnTo>
                <a:close/>
              </a:path>
            </a:pathLst>
          </a:custGeom>
          <a:blipFill>
            <a:blip r:embed="rId2"/>
            <a:stretch>
              <a:fillRect/>
            </a:stretch>
          </a:blipFill>
        </p:spPr>
        <p:txBody>
          <a:bodyPr/>
          <a:lstStyle/>
          <a:p>
            <a:endParaRPr lang="en-US"/>
          </a:p>
        </p:txBody>
      </p:sp>
      <p:sp>
        <p:nvSpPr>
          <p:cNvPr id="5" name="Freeform 5"/>
          <p:cNvSpPr/>
          <p:nvPr/>
        </p:nvSpPr>
        <p:spPr>
          <a:xfrm>
            <a:off x="2745348" y="5143500"/>
            <a:ext cx="12320020" cy="4799611"/>
          </a:xfrm>
          <a:custGeom>
            <a:avLst/>
            <a:gdLst/>
            <a:ahLst/>
            <a:cxnLst/>
            <a:rect l="l" t="t" r="r" b="b"/>
            <a:pathLst>
              <a:path w="12320020" h="4799611">
                <a:moveTo>
                  <a:pt x="0" y="0"/>
                </a:moveTo>
                <a:lnTo>
                  <a:pt x="12320021" y="0"/>
                </a:lnTo>
                <a:lnTo>
                  <a:pt x="12320021" y="4799611"/>
                </a:lnTo>
                <a:lnTo>
                  <a:pt x="0" y="4799611"/>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006871" y="876300"/>
            <a:ext cx="17281129"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UBRRL VÀ UBRRH (USART BAUD RATE REGISTER):</a:t>
            </a:r>
          </a:p>
        </p:txBody>
      </p:sp>
      <p:sp>
        <p:nvSpPr>
          <p:cNvPr id="7" name="Slide Number Placeholder 6">
            <a:extLst>
              <a:ext uri="{FF2B5EF4-FFF2-40B4-BE49-F238E27FC236}">
                <a16:creationId xmlns:a16="http://schemas.microsoft.com/office/drawing/2014/main" id="{3F1867DB-8229-2499-C6CB-91A113557222}"/>
              </a:ext>
            </a:extLst>
          </p:cNvPr>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0" y="184536"/>
            <a:ext cx="18288000" cy="10060473"/>
          </a:xfrm>
          <a:custGeom>
            <a:avLst/>
            <a:gdLst/>
            <a:ahLst/>
            <a:cxnLst/>
            <a:rect l="l" t="t" r="r" b="b"/>
            <a:pathLst>
              <a:path w="18288000" h="10060473">
                <a:moveTo>
                  <a:pt x="0" y="0"/>
                </a:moveTo>
                <a:lnTo>
                  <a:pt x="18288000" y="0"/>
                </a:lnTo>
                <a:lnTo>
                  <a:pt x="18288000" y="10060473"/>
                </a:lnTo>
                <a:lnTo>
                  <a:pt x="0" y="10060473"/>
                </a:lnTo>
                <a:lnTo>
                  <a:pt x="0" y="0"/>
                </a:lnTo>
                <a:close/>
              </a:path>
            </a:pathLst>
          </a:custGeom>
          <a:blipFill>
            <a:blip r:embed="rId2"/>
            <a:stretch>
              <a:fillRect t="-1416"/>
            </a:stretch>
          </a:blipFill>
        </p:spPr>
        <p:txBody>
          <a:bodyPr/>
          <a:lstStyle/>
          <a:p>
            <a:endParaRPr lang="en-US"/>
          </a:p>
        </p:txBody>
      </p:sp>
      <p:sp>
        <p:nvSpPr>
          <p:cNvPr id="3" name="Slide Number Placeholder 2">
            <a:extLst>
              <a:ext uri="{FF2B5EF4-FFF2-40B4-BE49-F238E27FC236}">
                <a16:creationId xmlns:a16="http://schemas.microsoft.com/office/drawing/2014/main" id="{0B3BA421-E2EB-83B3-7C3C-15E8AC1A8499}"/>
              </a:ext>
            </a:extLst>
          </p:cNvPr>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9499567" cy="10968507"/>
          </a:xfrm>
          <a:prstGeom prst="rect">
            <a:avLst/>
          </a:prstGeom>
        </p:spPr>
      </p:pic>
      <p:sp>
        <p:nvSpPr>
          <p:cNvPr id="3" name="Slide Number Placeholder 2">
            <a:extLst>
              <a:ext uri="{FF2B5EF4-FFF2-40B4-BE49-F238E27FC236}">
                <a16:creationId xmlns:a16="http://schemas.microsoft.com/office/drawing/2014/main" id="{89B8543F-5A6E-EB95-67F9-337333DD195A}"/>
              </a:ext>
            </a:extLst>
          </p:cNvPr>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
        <p:nvSpPr>
          <p:cNvPr id="3" name="Slide Number Placeholder 2">
            <a:extLst>
              <a:ext uri="{FF2B5EF4-FFF2-40B4-BE49-F238E27FC236}">
                <a16:creationId xmlns:a16="http://schemas.microsoft.com/office/drawing/2014/main" id="{01D0E95C-AB83-599E-4E8C-3E8D2F913CFD}"/>
              </a:ext>
            </a:extLst>
          </p:cNvPr>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720102" y="3030981"/>
            <a:ext cx="12057353" cy="1702517"/>
          </a:xfrm>
          <a:prstGeom prst="rect">
            <a:avLst/>
          </a:prstGeom>
        </p:spPr>
        <p:txBody>
          <a:bodyPr lIns="0" tIns="0" rIns="0" bIns="0" rtlCol="0" anchor="t">
            <a:spAutoFit/>
          </a:bodyPr>
          <a:lstStyle/>
          <a:p>
            <a:pPr algn="l">
              <a:lnSpc>
                <a:spcPts val="13948"/>
              </a:lnSpc>
            </a:pPr>
            <a:r>
              <a:rPr lang="en-US" sz="10107" spc="990">
                <a:solidFill>
                  <a:srgbClr val="FFFFFF"/>
                </a:solidFill>
                <a:latin typeface="Oswald Bold"/>
              </a:rPr>
              <a:t>CÁC THANH GHI</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Slide Number Placeholder 4">
            <a:extLst>
              <a:ext uri="{FF2B5EF4-FFF2-40B4-BE49-F238E27FC236}">
                <a16:creationId xmlns:a16="http://schemas.microsoft.com/office/drawing/2014/main" id="{4F5092FA-C5ED-EEC9-22BA-1CF6EA988B2D}"/>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9833623" y="473336"/>
            <a:ext cx="8302425" cy="9340328"/>
          </a:xfrm>
          <a:custGeom>
            <a:avLst/>
            <a:gdLst/>
            <a:ahLst/>
            <a:cxnLst/>
            <a:rect l="l" t="t" r="r" b="b"/>
            <a:pathLst>
              <a:path w="8302425" h="9340328">
                <a:moveTo>
                  <a:pt x="0" y="0"/>
                </a:moveTo>
                <a:lnTo>
                  <a:pt x="8302426" y="0"/>
                </a:lnTo>
                <a:lnTo>
                  <a:pt x="8302426" y="9340328"/>
                </a:lnTo>
                <a:lnTo>
                  <a:pt x="0" y="9340328"/>
                </a:lnTo>
                <a:lnTo>
                  <a:pt x="0" y="0"/>
                </a:lnTo>
                <a:close/>
              </a:path>
            </a:pathLst>
          </a:custGeom>
          <a:blipFill>
            <a:blip r:embed="rId2"/>
            <a:stretch>
              <a:fillRect l="-67583" r="-89561"/>
            </a:stretch>
          </a:blipFill>
        </p:spPr>
        <p:txBody>
          <a:bodyPr/>
          <a:lstStyle/>
          <a:p>
            <a:endParaRPr lang="en-US"/>
          </a:p>
        </p:txBody>
      </p:sp>
      <p:sp>
        <p:nvSpPr>
          <p:cNvPr id="4" name="Freeform 4"/>
          <p:cNvSpPr/>
          <p:nvPr/>
        </p:nvSpPr>
        <p:spPr>
          <a:xfrm>
            <a:off x="458658" y="5819140"/>
            <a:ext cx="10039546" cy="4011309"/>
          </a:xfrm>
          <a:custGeom>
            <a:avLst/>
            <a:gdLst/>
            <a:ahLst/>
            <a:cxnLst/>
            <a:rect l="l" t="t" r="r" b="b"/>
            <a:pathLst>
              <a:path w="10039546" h="4011309">
                <a:moveTo>
                  <a:pt x="0" y="0"/>
                </a:moveTo>
                <a:lnTo>
                  <a:pt x="10039546" y="0"/>
                </a:lnTo>
                <a:lnTo>
                  <a:pt x="10039546" y="4011310"/>
                </a:lnTo>
                <a:lnTo>
                  <a:pt x="0" y="4011310"/>
                </a:lnTo>
                <a:lnTo>
                  <a:pt x="0" y="0"/>
                </a:lnTo>
                <a:close/>
              </a:path>
            </a:pathLst>
          </a:custGeom>
          <a:blipFill>
            <a:blip r:embed="rId3"/>
            <a:stretch>
              <a:fillRect t="-1106" b="-1106"/>
            </a:stretch>
          </a:blipFill>
        </p:spPr>
        <p:txBody>
          <a:bodyPr/>
          <a:lstStyle/>
          <a:p>
            <a:endParaRPr lang="en-US"/>
          </a:p>
        </p:txBody>
      </p:sp>
      <p:sp>
        <p:nvSpPr>
          <p:cNvPr id="5" name="TextBox 5"/>
          <p:cNvSpPr txBox="1"/>
          <p:nvPr/>
        </p:nvSpPr>
        <p:spPr>
          <a:xfrm>
            <a:off x="1006871" y="876300"/>
            <a:ext cx="16230600" cy="717774"/>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Arial Bold"/>
              </a:rPr>
              <a:t>THANH GHI CHUNG</a:t>
            </a:r>
          </a:p>
        </p:txBody>
      </p:sp>
      <p:sp>
        <p:nvSpPr>
          <p:cNvPr id="6" name="TextBox 6"/>
          <p:cNvSpPr txBox="1"/>
          <p:nvPr/>
        </p:nvSpPr>
        <p:spPr>
          <a:xfrm>
            <a:off x="859652" y="1974850"/>
            <a:ext cx="8708342" cy="3520440"/>
          </a:xfrm>
          <a:prstGeom prst="rect">
            <a:avLst/>
          </a:prstGeom>
        </p:spPr>
        <p:txBody>
          <a:bodyPr lIns="0" tIns="0" rIns="0" bIns="0" rtlCol="0" anchor="t">
            <a:spAutoFit/>
          </a:bodyPr>
          <a:lstStyle/>
          <a:p>
            <a:pPr algn="l">
              <a:lnSpc>
                <a:spcPts val="4649"/>
              </a:lnSpc>
            </a:pPr>
            <a:r>
              <a:rPr lang="en-US" sz="3099">
                <a:solidFill>
                  <a:srgbClr val="2B2C30"/>
                </a:solidFill>
                <a:latin typeface="Arial"/>
              </a:rPr>
              <a:t>Dùng để chứa dữ liệu tạm thời dùng trong các phép toán số học và logic. Các thanh ghi này từ R0 đến R31 có địa chỉ tương ứng 0x00 đến 0x1F cho các họ AVR.</a:t>
            </a:r>
          </a:p>
          <a:p>
            <a:pPr algn="l">
              <a:lnSpc>
                <a:spcPts val="4649"/>
              </a:lnSpc>
            </a:pPr>
            <a:r>
              <a:rPr lang="en-US" sz="3099">
                <a:solidFill>
                  <a:srgbClr val="2B2C30"/>
                </a:solidFill>
                <a:latin typeface="Arial"/>
              </a:rPr>
              <a:t>Chia làm 2 phần, mỗi phần có 16 thanh ghi: R0-R15, R15-R31</a:t>
            </a:r>
          </a:p>
        </p:txBody>
      </p:sp>
      <p:sp>
        <p:nvSpPr>
          <p:cNvPr id="7" name="Slide Number Placeholder 6">
            <a:extLst>
              <a:ext uri="{FF2B5EF4-FFF2-40B4-BE49-F238E27FC236}">
                <a16:creationId xmlns:a16="http://schemas.microsoft.com/office/drawing/2014/main" id="{DFD125E2-6270-AC23-F6F1-863D9368C714}"/>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2678</Words>
  <Application>Microsoft Office PowerPoint</Application>
  <PresentationFormat>Custom</PresentationFormat>
  <Paragraphs>312</Paragraphs>
  <Slides>75</Slides>
  <Notes>3</Notes>
  <HiddenSlides>0</HiddenSlides>
  <MMClips>11</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75</vt:i4>
      </vt:variant>
    </vt:vector>
  </HeadingPairs>
  <TitlesOfParts>
    <vt:vector size="96" baseType="lpstr">
      <vt:lpstr>Arial</vt:lpstr>
      <vt:lpstr>Open Sauce Bold</vt:lpstr>
      <vt:lpstr>Noto Serif Display</vt:lpstr>
      <vt:lpstr>Noto Serif Display Bold</vt:lpstr>
      <vt:lpstr>Arial Bold</vt:lpstr>
      <vt:lpstr>Oswald Bold Italics</vt:lpstr>
      <vt:lpstr>Canva Sans Bold</vt:lpstr>
      <vt:lpstr>Oswald Bold</vt:lpstr>
      <vt:lpstr>Oswald</vt:lpstr>
      <vt:lpstr>Arial Italics</vt:lpstr>
      <vt:lpstr>DejaVu Serif Bold</vt:lpstr>
      <vt:lpstr>Playfair Display</vt:lpstr>
      <vt:lpstr>Calibri</vt:lpstr>
      <vt:lpstr>Canva Sans</vt:lpstr>
      <vt:lpstr>Public Sans</vt:lpstr>
      <vt:lpstr>Noto Sans Bold</vt:lpstr>
      <vt:lpstr>Public Sans Bold</vt:lpstr>
      <vt:lpstr>DM Sans</vt:lpstr>
      <vt:lpstr>Open Sauce</vt:lpstr>
      <vt:lpstr>Carelia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ATmega328P</dc:title>
  <cp:lastModifiedBy>Le thanh quoc</cp:lastModifiedBy>
  <cp:revision>2</cp:revision>
  <dcterms:created xsi:type="dcterms:W3CDTF">2006-08-16T00:00:00Z</dcterms:created>
  <dcterms:modified xsi:type="dcterms:W3CDTF">2024-06-05T12:24:39Z</dcterms:modified>
  <dc:identifier>DAGCu5EhQVs</dc:identifier>
</cp:coreProperties>
</file>